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1013" r:id="rId2"/>
    <p:sldId id="746" r:id="rId3"/>
    <p:sldId id="1084" r:id="rId4"/>
    <p:sldId id="1092" r:id="rId5"/>
    <p:sldId id="1100" r:id="rId6"/>
    <p:sldId id="1090" r:id="rId7"/>
    <p:sldId id="1101" r:id="rId8"/>
    <p:sldId id="1107" r:id="rId9"/>
    <p:sldId id="1091" r:id="rId10"/>
    <p:sldId id="1088" r:id="rId11"/>
    <p:sldId id="1083" r:id="rId12"/>
    <p:sldId id="1093" r:id="rId13"/>
    <p:sldId id="1094" r:id="rId14"/>
    <p:sldId id="1095" r:id="rId15"/>
    <p:sldId id="1096" r:id="rId16"/>
    <p:sldId id="1108" r:id="rId17"/>
    <p:sldId id="1109" r:id="rId18"/>
    <p:sldId id="1110" r:id="rId19"/>
    <p:sldId id="1097" r:id="rId20"/>
    <p:sldId id="1103" r:id="rId21"/>
    <p:sldId id="1098" r:id="rId22"/>
    <p:sldId id="1102" r:id="rId23"/>
    <p:sldId id="1105" r:id="rId24"/>
  </p:sldIdLst>
  <p:sldSz cx="9144000" cy="6858000" type="screen4x3"/>
  <p:notesSz cx="6735763" cy="9866313"/>
  <p:embeddedFontLst>
    <p:embeddedFont>
      <p:font typeface="HY울릉도B" pitchFamily="18" charset="-127"/>
      <p:regular r:id="rId27"/>
    </p:embeddedFont>
    <p:embeddedFont>
      <p:font typeface="맑은 고딕" pitchFamily="50" charset="-127"/>
      <p:regular r:id="rId28"/>
      <p:bold r:id="rId29"/>
    </p:embeddedFont>
    <p:embeddedFont>
      <p:font typeface="HY수평선M" pitchFamily="18" charset="-127"/>
      <p:regular r:id="rId30"/>
    </p:embeddedFont>
    <p:embeddedFont>
      <p:font typeface="인터파크고딕 B" charset="-127"/>
      <p:regular r:id="rId31"/>
    </p:embeddedFont>
    <p:embeddedFont>
      <p:font typeface="휴먼명조" pitchFamily="2" charset="-127"/>
      <p:regular r:id="rId32"/>
    </p:embeddedFont>
    <p:embeddedFont>
      <p:font typeface="-웹윤고딕140" charset="-127"/>
      <p:regular r:id="rId33"/>
    </p:embeddedFont>
    <p:embeddedFont>
      <p:font typeface="HY헤드라인M" pitchFamily="18" charset="-127"/>
      <p:regular r:id="rId34"/>
    </p:embeddedFont>
    <p:embeddedFont>
      <p:font typeface="휴먼모음T" pitchFamily="18" charset="-127"/>
      <p:regular r:id="rId35"/>
    </p:embeddedFont>
    <p:embeddedFont>
      <p:font typeface="HY견고딕" pitchFamily="18" charset="-127"/>
      <p:regular r:id="rId36"/>
    </p:embeddedFont>
    <p:embeddedFont>
      <p:font typeface="나눔고딕" charset="-127"/>
      <p:regular r:id="rId37"/>
      <p:bold r:id="rId38"/>
    </p:embeddedFont>
    <p:embeddedFont>
      <p:font typeface="Monotype Sorts" charset="-127"/>
      <p:regular r:id="rId39"/>
    </p:embeddedFont>
    <p:embeddedFont>
      <p:font typeface="중간안상수체" pitchFamily="2" charset="-127"/>
      <p:regular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ks_c_5601-1987"/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3306E"/>
    <a:srgbClr val="014AAE"/>
    <a:srgbClr val="804E08"/>
    <a:srgbClr val="007F0F"/>
    <a:srgbClr val="023159"/>
    <a:srgbClr val="048210"/>
    <a:srgbClr val="066A09"/>
    <a:srgbClr val="0574C1"/>
    <a:srgbClr val="333C48"/>
    <a:srgbClr val="06379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164" autoAdjust="0"/>
    <p:restoredTop sz="97331" autoAdjust="0"/>
  </p:normalViewPr>
  <p:slideViewPr>
    <p:cSldViewPr>
      <p:cViewPr>
        <p:scale>
          <a:sx n="75" d="100"/>
          <a:sy n="75" d="100"/>
        </p:scale>
        <p:origin x="-810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937" cy="494026"/>
          </a:xfrm>
          <a:prstGeom prst="rect">
            <a:avLst/>
          </a:prstGeom>
        </p:spPr>
        <p:txBody>
          <a:bodyPr vert="horz" lIns="90782" tIns="45391" rIns="90782" bIns="45391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254" y="4"/>
            <a:ext cx="2918937" cy="494026"/>
          </a:xfrm>
          <a:prstGeom prst="rect">
            <a:avLst/>
          </a:prstGeom>
        </p:spPr>
        <p:txBody>
          <a:bodyPr vert="horz" lIns="90782" tIns="45391" rIns="90782" bIns="45391" rtlCol="0"/>
          <a:lstStyle>
            <a:lvl1pPr algn="r">
              <a:defRPr sz="1100"/>
            </a:lvl1pPr>
          </a:lstStyle>
          <a:p>
            <a:fld id="{8D366EEA-A754-4BB7-A8CD-E65117BA5B4C}" type="datetimeFigureOut">
              <a:rPr lang="ko-KR" altLang="en-US" smtClean="0"/>
              <a:pPr/>
              <a:t>2014-04-30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0710"/>
            <a:ext cx="2918937" cy="494026"/>
          </a:xfrm>
          <a:prstGeom prst="rect">
            <a:avLst/>
          </a:prstGeom>
        </p:spPr>
        <p:txBody>
          <a:bodyPr vert="horz" lIns="90782" tIns="45391" rIns="90782" bIns="45391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254" y="9370710"/>
            <a:ext cx="2918937" cy="494026"/>
          </a:xfrm>
          <a:prstGeom prst="rect">
            <a:avLst/>
          </a:prstGeom>
        </p:spPr>
        <p:txBody>
          <a:bodyPr vert="horz" lIns="90782" tIns="45391" rIns="90782" bIns="45391" rtlCol="0" anchor="b"/>
          <a:lstStyle>
            <a:lvl1pPr algn="r">
              <a:defRPr sz="1100"/>
            </a:lvl1pPr>
          </a:lstStyle>
          <a:p>
            <a:fld id="{0E34EA73-0326-412A-8004-1DEB851B78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667206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7" y="2"/>
            <a:ext cx="2918830" cy="493317"/>
          </a:xfrm>
          <a:prstGeom prst="rect">
            <a:avLst/>
          </a:prstGeom>
        </p:spPr>
        <p:txBody>
          <a:bodyPr vert="horz" lIns="91361" tIns="45680" rIns="91361" bIns="4568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8" y="2"/>
            <a:ext cx="2918830" cy="493317"/>
          </a:xfrm>
          <a:prstGeom prst="rect">
            <a:avLst/>
          </a:prstGeom>
        </p:spPr>
        <p:txBody>
          <a:bodyPr vert="horz" lIns="91361" tIns="45680" rIns="91361" bIns="45680" rtlCol="0"/>
          <a:lstStyle>
            <a:lvl1pPr algn="r">
              <a:defRPr sz="1100"/>
            </a:lvl1pPr>
          </a:lstStyle>
          <a:p>
            <a:fld id="{E6F4F4D7-B0D1-4747-B5E3-1DED1F7357A0}" type="datetimeFigureOut">
              <a:rPr lang="ko-KR" altLang="en-US" smtClean="0"/>
              <a:pPr/>
              <a:t>2014-04-30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1" tIns="45680" rIns="91361" bIns="456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2"/>
            <a:ext cx="5388610" cy="4439842"/>
          </a:xfrm>
          <a:prstGeom prst="rect">
            <a:avLst/>
          </a:prstGeom>
        </p:spPr>
        <p:txBody>
          <a:bodyPr vert="horz" lIns="91361" tIns="45680" rIns="91361" bIns="4568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7" y="9371285"/>
            <a:ext cx="2918830" cy="493317"/>
          </a:xfrm>
          <a:prstGeom prst="rect">
            <a:avLst/>
          </a:prstGeom>
        </p:spPr>
        <p:txBody>
          <a:bodyPr vert="horz" lIns="91361" tIns="45680" rIns="91361" bIns="4568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8" y="9371285"/>
            <a:ext cx="2918830" cy="493317"/>
          </a:xfrm>
          <a:prstGeom prst="rect">
            <a:avLst/>
          </a:prstGeom>
        </p:spPr>
        <p:txBody>
          <a:bodyPr vert="horz" lIns="91361" tIns="45680" rIns="91361" bIns="45680" rtlCol="0" anchor="b"/>
          <a:lstStyle>
            <a:lvl1pPr algn="r">
              <a:defRPr sz="1100"/>
            </a:lvl1pPr>
          </a:lstStyle>
          <a:p>
            <a:fld id="{3BDC529E-5A4C-4102-9817-BA339797F6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451421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459" indent="-228459"/>
            <a:endParaRPr lang="en-US" altLang="ko-KR" dirty="0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C99050-A57B-4F9E-A0E3-24C8F4D62DC5}" type="slidenum">
              <a:rPr lang="ko-KR" altLang="en-US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516216" y="6376243"/>
            <a:ext cx="2349624" cy="365125"/>
          </a:xfrm>
        </p:spPr>
        <p:txBody>
          <a:bodyPr/>
          <a:lstStyle>
            <a:lvl1pPr algn="ctr">
              <a:defRPr sz="1400" b="1">
                <a:solidFill>
                  <a:srgbClr val="F60000"/>
                </a:solidFill>
              </a:defRPr>
            </a:lvl1pPr>
          </a:lstStyle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131840" y="6356350"/>
            <a:ext cx="2880320" cy="365125"/>
          </a:xfrm>
        </p:spPr>
        <p:txBody>
          <a:bodyPr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&lt;</a:t>
            </a:r>
            <a:r>
              <a:rPr lang="ko-KR" altLang="en-US" smtClean="0"/>
              <a:t>대외비</a:t>
            </a:r>
            <a:r>
              <a:rPr lang="en-US" altLang="ko-KR" smtClean="0"/>
              <a:t>-</a:t>
            </a:r>
            <a:r>
              <a:rPr lang="ko-KR" altLang="en-US" smtClean="0"/>
              <a:t>미래창조과학부</a:t>
            </a:r>
            <a:r>
              <a:rPr lang="en-US" altLang="ko-KR" smtClean="0"/>
              <a:t>&gt;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F33A7-89BB-45B3-9FB3-04BFD7B53A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21.jpe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4.png"/><Relationship Id="rId7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4.png"/><Relationship Id="rId7" Type="http://schemas.openxmlformats.org/officeDocument/2006/relationships/image" Target="../media/image36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oleObject" Target="../embeddings/Microsoft_Office_Excel_97-2003_____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9.png"/><Relationship Id="rId5" Type="http://schemas.openxmlformats.org/officeDocument/2006/relationships/image" Target="../media/image24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4.png"/><Relationship Id="rId7" Type="http://schemas.openxmlformats.org/officeDocument/2006/relationships/image" Target="../media/image51.pn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nnoo design server\Desktop\미래부\1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286512" y="5214950"/>
            <a:ext cx="235075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r"/>
            <a:r>
              <a:rPr lang="en-US" altLang="ko-KR" sz="2000" b="1" spc="-3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2014. 4. 24.</a:t>
            </a:r>
            <a:endParaRPr lang="ko-KR" altLang="en-US" sz="2000" b="1" spc="-3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383557"/>
            <a:ext cx="9144032" cy="1323439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4000" spc="-250" dirty="0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맑은 고딕"/>
                <a:ea typeface="맑은 고딕"/>
              </a:rPr>
              <a:t>『</a:t>
            </a:r>
            <a:r>
              <a:rPr lang="ko-KR" altLang="en-US" sz="4000" spc="-250" dirty="0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우편기업고객</a:t>
            </a:r>
            <a:r>
              <a:rPr lang="en-US" altLang="ko-KR" sz="4000" spc="-250" dirty="0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맑은 고딕"/>
                <a:ea typeface="맑은 고딕"/>
              </a:rPr>
              <a:t>』</a:t>
            </a:r>
            <a:r>
              <a:rPr lang="ko-KR" altLang="en-US" sz="4000" spc="-250" dirty="0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대상 </a:t>
            </a:r>
            <a:endParaRPr lang="en-US" altLang="ko-KR" sz="4000" spc="-250" dirty="0" smtClean="0">
              <a:solidFill>
                <a:srgbClr val="03306E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 algn="ctr"/>
            <a:r>
              <a:rPr lang="ko-KR" altLang="en-US" sz="4000" spc="-250" dirty="0" err="1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4000" spc="-250" dirty="0" smtClean="0">
                <a:solidFill>
                  <a:srgbClr val="03306E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설명회</a:t>
            </a:r>
            <a:endParaRPr lang="en-US" altLang="ko-KR" sz="4000" spc="-250" dirty="0" smtClean="0">
              <a:solidFill>
                <a:srgbClr val="03306E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2" name="그림 6" descr="경영비전 글씨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21" y="328594"/>
            <a:ext cx="3490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그림 5" descr="우정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6237312"/>
            <a:ext cx="1656184" cy="42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그룹 21"/>
          <p:cNvGrpSpPr/>
          <p:nvPr/>
        </p:nvGrpSpPr>
        <p:grpSpPr>
          <a:xfrm>
            <a:off x="539552" y="6237312"/>
            <a:ext cx="1790675" cy="369392"/>
            <a:chOff x="7020272" y="6309320"/>
            <a:chExt cx="1790675" cy="369392"/>
          </a:xfrm>
        </p:grpSpPr>
        <p:pic>
          <p:nvPicPr>
            <p:cNvPr id="23" name="그림 5" descr="우정1.png"/>
            <p:cNvPicPr>
              <a:picLocks noChangeAspect="1"/>
            </p:cNvPicPr>
            <p:nvPr/>
          </p:nvPicPr>
          <p:blipFill>
            <a:blip r:embed="rId4" cstate="print"/>
            <a:srcRect r="63309" b="7806"/>
            <a:stretch>
              <a:fillRect/>
            </a:stretch>
          </p:blipFill>
          <p:spPr bwMode="auto">
            <a:xfrm>
              <a:off x="7020272" y="6309320"/>
              <a:ext cx="576064" cy="3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TextBox 23"/>
            <p:cNvSpPr txBox="1"/>
            <p:nvPr/>
          </p:nvSpPr>
          <p:spPr>
            <a:xfrm>
              <a:off x="7506097" y="6362005"/>
              <a:ext cx="13048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smtClean="0">
                  <a:latin typeface="HY수평선M" pitchFamily="18" charset="-127"/>
                  <a:ea typeface="HY수평선M" pitchFamily="18" charset="-127"/>
                </a:rPr>
                <a:t>서울지방우정청</a:t>
              </a:r>
              <a:endParaRPr lang="ko-KR" altLang="en-US" sz="1200" b="1" dirty="0">
                <a:latin typeface="HY수평선M" pitchFamily="18" charset="-127"/>
                <a:ea typeface="HY수평선M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948264" y="6237312"/>
            <a:ext cx="1790675" cy="369392"/>
            <a:chOff x="7020272" y="6309320"/>
            <a:chExt cx="1790675" cy="369392"/>
          </a:xfrm>
        </p:grpSpPr>
        <p:pic>
          <p:nvPicPr>
            <p:cNvPr id="26" name="그림 5" descr="우정1.png"/>
            <p:cNvPicPr>
              <a:picLocks noChangeAspect="1"/>
            </p:cNvPicPr>
            <p:nvPr/>
          </p:nvPicPr>
          <p:blipFill>
            <a:blip r:embed="rId4" cstate="print"/>
            <a:srcRect r="63309" b="7806"/>
            <a:stretch>
              <a:fillRect/>
            </a:stretch>
          </p:blipFill>
          <p:spPr bwMode="auto">
            <a:xfrm>
              <a:off x="7020272" y="6309320"/>
              <a:ext cx="576064" cy="3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26"/>
            <p:cNvSpPr txBox="1"/>
            <p:nvPr/>
          </p:nvSpPr>
          <p:spPr>
            <a:xfrm>
              <a:off x="7506097" y="6362005"/>
              <a:ext cx="13048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smtClean="0">
                  <a:latin typeface="HY수평선M" pitchFamily="18" charset="-127"/>
                  <a:ea typeface="HY수평선M" pitchFamily="18" charset="-127"/>
                </a:rPr>
                <a:t>경인지방우정청</a:t>
              </a:r>
              <a:endParaRPr lang="ko-KR" altLang="en-US" sz="1200" b="1" dirty="0">
                <a:latin typeface="HY수평선M" pitchFamily="18" charset="-127"/>
                <a:ea typeface="HY수평선M" pitchFamily="18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3779912" y="5661248"/>
            <a:ext cx="485735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r"/>
            <a:r>
              <a:rPr lang="ko-KR" altLang="en-US" sz="2400" spc="-3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서울</a:t>
            </a:r>
            <a:r>
              <a:rPr lang="en-US" altLang="ko-KR" sz="2400" spc="-3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/</a:t>
            </a:r>
            <a:r>
              <a:rPr lang="ko-KR" altLang="en-US" sz="2400" spc="-3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경인지방우정청  우편물류과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nnoo design server\Desktop\미래부\2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onnoo design server\Desktop\미래부\2\2.png"/>
          <p:cNvPicPr>
            <a:picLocks noChangeAspect="1" noChangeArrowheads="1"/>
          </p:cNvPicPr>
          <p:nvPr/>
        </p:nvPicPr>
        <p:blipFill>
          <a:blip r:embed="rId4" cstate="print"/>
          <a:srcRect t="28519" b="3889"/>
          <a:stretch>
            <a:fillRect/>
          </a:stretch>
        </p:blipFill>
        <p:spPr bwMode="auto">
          <a:xfrm>
            <a:off x="0" y="1955800"/>
            <a:ext cx="9144000" cy="4635500"/>
          </a:xfrm>
          <a:prstGeom prst="rect">
            <a:avLst/>
          </a:prstGeom>
          <a:noFill/>
        </p:spPr>
      </p:pic>
      <p:pic>
        <p:nvPicPr>
          <p:cNvPr id="15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5" cstate="print"/>
          <a:srcRect l="30000" t="28889" r="11944" b="60370"/>
          <a:stretch>
            <a:fillRect/>
          </a:stretch>
        </p:blipFill>
        <p:spPr bwMode="auto">
          <a:xfrm>
            <a:off x="2325130" y="2014613"/>
            <a:ext cx="5308600" cy="736600"/>
          </a:xfrm>
          <a:prstGeom prst="rect">
            <a:avLst/>
          </a:prstGeom>
          <a:noFill/>
        </p:spPr>
      </p:pic>
      <p:pic>
        <p:nvPicPr>
          <p:cNvPr id="18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5" cstate="print"/>
          <a:srcRect l="30000" t="39815" r="11944" b="50000"/>
          <a:stretch>
            <a:fillRect/>
          </a:stretch>
        </p:blipFill>
        <p:spPr bwMode="auto">
          <a:xfrm>
            <a:off x="2353718" y="3185583"/>
            <a:ext cx="5308600" cy="698500"/>
          </a:xfrm>
          <a:prstGeom prst="rect">
            <a:avLst/>
          </a:prstGeom>
          <a:noFill/>
        </p:spPr>
      </p:pic>
      <p:pic>
        <p:nvPicPr>
          <p:cNvPr id="19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5" cstate="print"/>
          <a:srcRect l="30000" t="50185" r="11944" b="39630"/>
          <a:stretch>
            <a:fillRect/>
          </a:stretch>
        </p:blipFill>
        <p:spPr bwMode="auto">
          <a:xfrm>
            <a:off x="2353718" y="4302136"/>
            <a:ext cx="5308600" cy="6985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117888" y="2174423"/>
            <a:ext cx="4464496" cy="46166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4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우편번호 개편 필요성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0040" y="3309667"/>
            <a:ext cx="4032448" cy="46166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4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4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20040" y="4457712"/>
            <a:ext cx="4032448" cy="46166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4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안내 및 협조사항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04517" y="3243967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rPr>
              <a:t>Ⅱ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96568" y="2086051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rPr>
              <a:t>Ⅰ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08750" y="4398449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rPr>
              <a:t>Ⅲ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406" y="928670"/>
            <a:ext cx="7518904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z="3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우편기업고객 대상 설명회 순서</a:t>
            </a:r>
            <a:endParaRPr lang="ko-KR" altLang="en-US" sz="3200" dirty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nnoo design server\Desktop\미래부\3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C:\Users\onnoo design server\Desktop\미래부\3\2.png"/>
          <p:cNvPicPr>
            <a:picLocks noChangeAspect="1" noChangeArrowheads="1"/>
          </p:cNvPicPr>
          <p:nvPr/>
        </p:nvPicPr>
        <p:blipFill>
          <a:blip r:embed="rId3" cstate="print"/>
          <a:srcRect r="17812" b="15694"/>
          <a:stretch>
            <a:fillRect/>
          </a:stretch>
        </p:blipFill>
        <p:spPr bwMode="auto">
          <a:xfrm>
            <a:off x="0" y="0"/>
            <a:ext cx="7515225" cy="5781675"/>
          </a:xfrm>
          <a:prstGeom prst="rect">
            <a:avLst/>
          </a:prstGeom>
          <a:noFill/>
        </p:spPr>
      </p:pic>
      <p:pic>
        <p:nvPicPr>
          <p:cNvPr id="8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4" cstate="print"/>
          <a:srcRect l="30000" t="17593" r="11944" b="70740"/>
          <a:stretch>
            <a:fillRect/>
          </a:stretch>
        </p:blipFill>
        <p:spPr bwMode="auto">
          <a:xfrm>
            <a:off x="1475278" y="924764"/>
            <a:ext cx="7143768" cy="123158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475410" y="1346452"/>
            <a:ext cx="578647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우편번호 개편 필요성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76529" y="1314203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rPr>
              <a:t>Ⅰ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pic>
        <p:nvPicPr>
          <p:cNvPr id="10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74869" y="2611754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46822" y="3611886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27137" y="4602812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243423" y="2811776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26806" y="3800478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5693" y="4791404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-3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94931" y="2794630"/>
            <a:ext cx="571504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도로명주소의  시행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69774" y="3806192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국가기초구역제도의  도입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055803" y="4774258"/>
            <a:ext cx="571504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현행 우편번호  운영상의  문제점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5" descr="05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473" y="1557338"/>
            <a:ext cx="5653087" cy="454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그림 7" descr="05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7265" y="188913"/>
            <a:ext cx="3494087" cy="52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그림 2" descr="04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3285" y="1928802"/>
            <a:ext cx="3021013" cy="492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5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02714" y="390564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도로명주소의 시행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8536" y="3270345"/>
            <a:ext cx="8945463" cy="13388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1. 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산업화 도시화의 진전으로  지번의 비연속성이 심화됨</a:t>
            </a:r>
            <a:endParaRPr lang="en-US" altLang="ko-KR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현행 우편번호는 지번체계를 기준으로  부여되어 있어 도로명주소의 건물번호가 </a:t>
            </a:r>
            <a:endParaRPr lang="en-US" altLang="ko-KR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  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연속적이라도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지번이 다르거나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 좌우에 따라 우편번호도 달라지는 경우가 다수 발생</a:t>
            </a:r>
            <a:endParaRPr lang="en-US" altLang="ko-KR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2" name="그룹 23"/>
          <p:cNvGrpSpPr/>
          <p:nvPr/>
        </p:nvGrpSpPr>
        <p:grpSpPr>
          <a:xfrm>
            <a:off x="0" y="2005195"/>
            <a:ext cx="2863678" cy="1076144"/>
            <a:chOff x="0" y="2908290"/>
            <a:chExt cx="2863678" cy="1113917"/>
          </a:xfrm>
        </p:grpSpPr>
        <p:sp>
          <p:nvSpPr>
            <p:cNvPr id="26" name="모서리가 둥근 직사각형 25"/>
            <p:cNvSpPr/>
            <p:nvPr/>
          </p:nvSpPr>
          <p:spPr bwMode="auto">
            <a:xfrm flipH="1">
              <a:off x="0" y="3282753"/>
              <a:ext cx="2857488" cy="739454"/>
            </a:xfrm>
            <a:prstGeom prst="roundRect">
              <a:avLst>
                <a:gd name="adj" fmla="val 0"/>
              </a:avLst>
            </a:prstGeom>
            <a:solidFill>
              <a:srgbClr val="000000">
                <a:alpha val="50196"/>
              </a:srgbClr>
            </a:solidFill>
            <a:ln w="12700">
              <a:solidFill>
                <a:srgbClr val="EAEAEA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위치 찾기 선진화</a:t>
              </a:r>
              <a:endParaRPr lang="ko-KR" altLang="ko-KR" sz="2400" dirty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  <a:cs typeface="굴림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 flipV="1">
              <a:off x="0" y="2908290"/>
              <a:ext cx="2863678" cy="45719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HY울릉도B" pitchFamily="18" charset="-127"/>
                <a:ea typeface="HY울릉도B" pitchFamily="18" charset="-127"/>
              </a:endParaRPr>
            </a:p>
          </p:txBody>
        </p:sp>
      </p:grpSp>
      <p:grpSp>
        <p:nvGrpSpPr>
          <p:cNvPr id="3" name="그룹 32"/>
          <p:cNvGrpSpPr/>
          <p:nvPr/>
        </p:nvGrpSpPr>
        <p:grpSpPr>
          <a:xfrm>
            <a:off x="3085682" y="4867290"/>
            <a:ext cx="2714644" cy="357190"/>
            <a:chOff x="2571737" y="3500437"/>
            <a:chExt cx="2286016" cy="500066"/>
          </a:xfrm>
        </p:grpSpPr>
        <p:sp>
          <p:nvSpPr>
            <p:cNvPr id="34" name="이등변 삼각형 33"/>
            <p:cNvSpPr/>
            <p:nvPr/>
          </p:nvSpPr>
          <p:spPr>
            <a:xfrm rot="10800000">
              <a:off x="2571737" y="3500437"/>
              <a:ext cx="2286016" cy="357190"/>
            </a:xfrm>
            <a:prstGeom prst="triangl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이등변 삼각형 34"/>
            <p:cNvSpPr/>
            <p:nvPr/>
          </p:nvSpPr>
          <p:spPr>
            <a:xfrm rot="10800000">
              <a:off x="2571737" y="3643313"/>
              <a:ext cx="2286016" cy="357190"/>
            </a:xfrm>
            <a:prstGeom prst="triangl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9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6" cstate="print"/>
          <a:srcRect l="21562" t="40555" r="2396" b="41250"/>
          <a:stretch>
            <a:fillRect/>
          </a:stretch>
        </p:blipFill>
        <p:spPr bwMode="auto">
          <a:xfrm>
            <a:off x="542369" y="5352689"/>
            <a:ext cx="7929618" cy="928694"/>
          </a:xfrm>
          <a:prstGeom prst="rect">
            <a:avLst/>
          </a:prstGeom>
          <a:noFill/>
        </p:spPr>
      </p:pic>
      <p:sp>
        <p:nvSpPr>
          <p:cNvPr id="44" name="직사각형 29"/>
          <p:cNvSpPr>
            <a:spLocks noChangeArrowheads="1"/>
          </p:cNvSpPr>
          <p:nvPr/>
        </p:nvSpPr>
        <p:spPr bwMode="auto">
          <a:xfrm>
            <a:off x="762806" y="5553940"/>
            <a:ext cx="7156046" cy="48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buClr>
                <a:srgbClr val="F29F26"/>
              </a:buClr>
            </a:pPr>
            <a:r>
              <a:rPr lang="ko-KR" altLang="en-US" sz="2000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lang="ko-KR" altLang="en-US" sz="2000" dirty="0" err="1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sz="2000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 체계에 맞는 우편번호 재구성 필요</a:t>
            </a:r>
            <a:r>
              <a:rPr kumimoji="0" lang="ko-KR" altLang="en-US" sz="2000" u="none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           </a:t>
            </a:r>
            <a:endParaRPr kumimoji="0" lang="en-US" altLang="ko-KR" sz="2000" u="none" dirty="0">
              <a:solidFill>
                <a:srgbClr val="0033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2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7" cstate="print"/>
          <a:srcRect t="79028" b="5139"/>
          <a:stretch>
            <a:fillRect/>
          </a:stretch>
        </p:blipFill>
        <p:spPr bwMode="auto">
          <a:xfrm>
            <a:off x="0" y="853530"/>
            <a:ext cx="9144000" cy="1285884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188156" y="911905"/>
            <a:ext cx="896890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국가 경쟁력 강화를  위해 주소체계를  </a:t>
            </a:r>
            <a:r>
              <a:rPr lang="ko-KR" altLang="en-US" sz="2000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법정동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· </a:t>
            </a:r>
            <a:r>
              <a:rPr lang="ko-KR" altLang="en-US" sz="2000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행정동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+ 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지번에서 </a:t>
            </a:r>
            <a:endParaRPr lang="en-US" altLang="ko-KR" sz="2000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“ </a:t>
            </a:r>
            <a:r>
              <a:rPr lang="ko-KR" altLang="en-US" sz="2800" spc="-120" dirty="0" err="1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도로명</a:t>
            </a:r>
            <a:r>
              <a:rPr lang="en-US" altLang="ko-KR" sz="2800" spc="-120" dirty="0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+</a:t>
            </a:r>
            <a:r>
              <a:rPr lang="ko-KR" altLang="en-US" sz="2800" spc="-120" dirty="0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건물번호</a:t>
            </a:r>
            <a:r>
              <a:rPr lang="en-US" altLang="ko-KR" sz="28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”</a:t>
            </a:r>
            <a:r>
              <a:rPr lang="ko-KR" altLang="en-US" sz="2000" spc="-120" dirty="0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로  변경</a:t>
            </a:r>
            <a:endParaRPr lang="ko-KR" altLang="en-US" sz="2000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47" name="그림 6" descr="05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83285" y="5064125"/>
            <a:ext cx="3851275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2934058" y="2489818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4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주소의 </a:t>
            </a:r>
            <a:r>
              <a:rPr lang="en-US" altLang="ko-KR" sz="24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4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연속성</a:t>
            </a: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37"/>
          <p:cNvGrpSpPr>
            <a:grpSpLocks/>
          </p:cNvGrpSpPr>
          <p:nvPr/>
        </p:nvGrpSpPr>
        <p:grpSpPr bwMode="auto">
          <a:xfrm>
            <a:off x="5046757" y="3322045"/>
            <a:ext cx="4071966" cy="3000396"/>
            <a:chOff x="4572000" y="2714620"/>
            <a:chExt cx="4286280" cy="2786082"/>
          </a:xfrm>
        </p:grpSpPr>
        <p:pic>
          <p:nvPicPr>
            <p:cNvPr id="31771" name="_x47715048" descr="EMB0000c870536d"/>
            <p:cNvPicPr>
              <a:picLocks noChangeAspect="1" noChangeArrowheads="1"/>
            </p:cNvPicPr>
            <p:nvPr/>
          </p:nvPicPr>
          <p:blipFill>
            <a:blip r:embed="rId2" cstate="print"/>
            <a:srcRect l="46341" t="4448"/>
            <a:stretch>
              <a:fillRect/>
            </a:stretch>
          </p:blipFill>
          <p:spPr bwMode="auto">
            <a:xfrm>
              <a:off x="4572000" y="2714620"/>
              <a:ext cx="4286280" cy="2786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7" name="직사각형 136"/>
            <p:cNvSpPr/>
            <p:nvPr/>
          </p:nvSpPr>
          <p:spPr>
            <a:xfrm>
              <a:off x="4572000" y="4000504"/>
              <a:ext cx="285752" cy="10715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pic>
        <p:nvPicPr>
          <p:cNvPr id="31746" name="그림 22" descr="010.png" hidden="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98963"/>
            <a:ext cx="278765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그림 7" descr="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00174"/>
            <a:ext cx="9144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0" y="49639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grpSp>
        <p:nvGrpSpPr>
          <p:cNvPr id="3" name="그룹 26"/>
          <p:cNvGrpSpPr/>
          <p:nvPr/>
        </p:nvGrpSpPr>
        <p:grpSpPr>
          <a:xfrm>
            <a:off x="116718" y="1661015"/>
            <a:ext cx="5500696" cy="4140236"/>
            <a:chOff x="285750" y="2146284"/>
            <a:chExt cx="4257675" cy="3459163"/>
          </a:xfrm>
        </p:grpSpPr>
        <p:pic>
          <p:nvPicPr>
            <p:cNvPr id="33" name="Picture 5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5750" y="2146284"/>
              <a:ext cx="3836988" cy="19431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1754" name="그림 2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427288" y="4090972"/>
              <a:ext cx="2116137" cy="151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5" name="그림 4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65150" y="4110022"/>
              <a:ext cx="1514475" cy="1481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6" name="자유형 46"/>
            <p:cNvSpPr>
              <a:spLocks noChangeArrowheads="1"/>
            </p:cNvSpPr>
            <p:nvPr/>
          </p:nvSpPr>
          <p:spPr bwMode="auto">
            <a:xfrm>
              <a:off x="1360488" y="3460734"/>
              <a:ext cx="1289050" cy="814388"/>
            </a:xfrm>
            <a:custGeom>
              <a:avLst/>
              <a:gdLst>
                <a:gd name="T0" fmla="*/ 1298916 w 1288472"/>
                <a:gd name="T1" fmla="*/ 0 h 978724"/>
                <a:gd name="T2" fmla="*/ 1071458 w 1288472"/>
                <a:gd name="T3" fmla="*/ 25626 h 978724"/>
                <a:gd name="T4" fmla="*/ 544708 w 1288472"/>
                <a:gd name="T5" fmla="*/ 24723 h 978724"/>
                <a:gd name="T6" fmla="*/ 0 w 1288472"/>
                <a:gd name="T7" fmla="*/ 28512 h 9787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88472"/>
                <a:gd name="T13" fmla="*/ 0 h 978724"/>
                <a:gd name="T14" fmla="*/ 1288472 w 1288472"/>
                <a:gd name="T15" fmla="*/ 978724 h 9787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88472" h="978724">
                  <a:moveTo>
                    <a:pt x="1288472" y="0"/>
                  </a:moveTo>
                  <a:cubicBezTo>
                    <a:pt x="1238002" y="353786"/>
                    <a:pt x="1187532" y="707572"/>
                    <a:pt x="1062841" y="843148"/>
                  </a:cubicBezTo>
                  <a:cubicBezTo>
                    <a:pt x="938150" y="978724"/>
                    <a:pt x="717467" y="797626"/>
                    <a:pt x="540327" y="813460"/>
                  </a:cubicBezTo>
                  <a:cubicBezTo>
                    <a:pt x="363187" y="829294"/>
                    <a:pt x="181593" y="883722"/>
                    <a:pt x="0" y="938151"/>
                  </a:cubicBezTo>
                </a:path>
              </a:pathLst>
            </a:custGeom>
            <a:noFill/>
            <a:ln w="28575" algn="ctr">
              <a:solidFill>
                <a:srgbClr val="006600"/>
              </a:solidFill>
              <a:round/>
              <a:headEnd/>
              <a:tailEnd type="arrow" w="med" len="med"/>
            </a:ln>
          </p:spPr>
          <p:txBody>
            <a:bodyPr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31757" name="자유형 47"/>
            <p:cNvSpPr>
              <a:spLocks noChangeArrowheads="1"/>
            </p:cNvSpPr>
            <p:nvPr/>
          </p:nvSpPr>
          <p:spPr bwMode="auto">
            <a:xfrm>
              <a:off x="3273425" y="2914634"/>
              <a:ext cx="1157288" cy="1306513"/>
            </a:xfrm>
            <a:custGeom>
              <a:avLst/>
              <a:gdLst>
                <a:gd name="T0" fmla="*/ 0 w 1157844"/>
                <a:gd name="T1" fmla="*/ 0 h 1335974"/>
                <a:gd name="T2" fmla="*/ 1065463 w 1157844"/>
                <a:gd name="T3" fmla="*/ 703425 h 1335974"/>
                <a:gd name="T4" fmla="*/ 494468 w 1157844"/>
                <a:gd name="T5" fmla="*/ 874425 h 1335974"/>
                <a:gd name="T6" fmla="*/ 0 60000 65536"/>
                <a:gd name="T7" fmla="*/ 0 60000 65536"/>
                <a:gd name="T8" fmla="*/ 0 60000 65536"/>
                <a:gd name="T9" fmla="*/ 0 w 1157844"/>
                <a:gd name="T10" fmla="*/ 0 h 1335974"/>
                <a:gd name="T11" fmla="*/ 1157844 w 1157844"/>
                <a:gd name="T12" fmla="*/ 1335974 h 133597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57844" h="1335974">
                  <a:moveTo>
                    <a:pt x="0" y="0"/>
                  </a:moveTo>
                  <a:cubicBezTo>
                    <a:pt x="375556" y="325086"/>
                    <a:pt x="991590" y="852055"/>
                    <a:pt x="1074717" y="1074717"/>
                  </a:cubicBezTo>
                  <a:cubicBezTo>
                    <a:pt x="1157844" y="1297379"/>
                    <a:pt x="803069" y="1316676"/>
                    <a:pt x="498764" y="1335974"/>
                  </a:cubicBezTo>
                </a:path>
              </a:pathLst>
            </a:custGeom>
            <a:noFill/>
            <a:ln w="28575" algn="ctr">
              <a:solidFill>
                <a:srgbClr val="006600"/>
              </a:solidFill>
              <a:round/>
              <a:headEnd/>
              <a:tailEnd type="arrow" w="med" len="med"/>
            </a:ln>
          </p:spPr>
          <p:txBody>
            <a:bodyPr anchor="ctr"/>
            <a:lstStyle/>
            <a:p>
              <a:pPr algn="ctr"/>
              <a:endParaRPr lang="ko-KR" altLang="en-US" sz="1400"/>
            </a:p>
          </p:txBody>
        </p:sp>
      </p:grpSp>
      <p:sp>
        <p:nvSpPr>
          <p:cNvPr id="86115" name="Rectangle 99"/>
          <p:cNvSpPr>
            <a:spLocks noChangeArrowheads="1"/>
          </p:cNvSpPr>
          <p:nvPr/>
        </p:nvSpPr>
        <p:spPr bwMode="auto">
          <a:xfrm>
            <a:off x="0" y="49639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아래로 구부러진 화살표 28"/>
          <p:cNvSpPr/>
          <p:nvPr/>
        </p:nvSpPr>
        <p:spPr>
          <a:xfrm rot="1253541">
            <a:off x="4955627" y="2245757"/>
            <a:ext cx="2774711" cy="564164"/>
          </a:xfrm>
          <a:prstGeom prst="curvedDownArrow">
            <a:avLst>
              <a:gd name="adj1" fmla="val 20559"/>
              <a:gd name="adj2" fmla="val 59744"/>
              <a:gd name="adj3" fmla="val 367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4" name="그룹 19"/>
          <p:cNvGrpSpPr>
            <a:grpSpLocks/>
          </p:cNvGrpSpPr>
          <p:nvPr/>
        </p:nvGrpSpPr>
        <p:grpSpPr bwMode="auto">
          <a:xfrm>
            <a:off x="142844" y="959698"/>
            <a:ext cx="5128571" cy="568325"/>
            <a:chOff x="1077545" y="3573017"/>
            <a:chExt cx="2290272" cy="568889"/>
          </a:xfrm>
        </p:grpSpPr>
        <p:pic>
          <p:nvPicPr>
            <p:cNvPr id="32" name="그림 17" descr="20.PNG"/>
            <p:cNvPicPr>
              <a:picLocks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77545" y="3573017"/>
              <a:ext cx="2290272" cy="5688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직사각형 9"/>
            <p:cNvSpPr>
              <a:spLocks noChangeArrowheads="1"/>
            </p:cNvSpPr>
            <p:nvPr/>
          </p:nvSpPr>
          <p:spPr bwMode="auto">
            <a:xfrm>
              <a:off x="1237056" y="3696936"/>
              <a:ext cx="1949086" cy="393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ctr">
                <a:lnSpc>
                  <a:spcPct val="115000"/>
                </a:lnSpc>
              </a:pPr>
              <a:r>
                <a:rPr lang="ko-KR" altLang="en-US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대전시 서구 도마</a:t>
              </a:r>
              <a:r>
                <a:rPr lang="en-US" altLang="ko-KR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1,2</a:t>
              </a:r>
              <a:r>
                <a:rPr lang="ko-KR" altLang="en-US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동 지역 현황</a:t>
              </a:r>
              <a:r>
                <a:rPr lang="en-US" altLang="ko-KR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예시</a:t>
              </a:r>
              <a:r>
                <a:rPr lang="en-US" altLang="ko-KR" sz="1700" u="none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endParaRPr lang="ko-KR" altLang="en-US" sz="1700" u="none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22" name="직사각형 29"/>
          <p:cNvSpPr>
            <a:spLocks noChangeArrowheads="1"/>
          </p:cNvSpPr>
          <p:nvPr/>
        </p:nvSpPr>
        <p:spPr bwMode="auto">
          <a:xfrm>
            <a:off x="507018" y="5985446"/>
            <a:ext cx="6595478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현행 우편번호는 </a:t>
            </a:r>
            <a:r>
              <a:rPr kumimoji="0" lang="en-US" altLang="ko-KR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2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개</a:t>
            </a:r>
            <a:r>
              <a:rPr kumimoji="0" lang="en-US" altLang="ko-KR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(302-820, 302-822)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로</a:t>
            </a:r>
            <a:r>
              <a:rPr lang="en-US" altLang="ko-KR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표시되는 </a:t>
            </a:r>
            <a:endParaRPr kumimoji="0" lang="en-US" altLang="ko-KR" u="none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지역이</a:t>
            </a:r>
            <a:r>
              <a:rPr lang="en-US" altLang="ko-KR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ko-KR" altLang="en-US" u="none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표기 시 </a:t>
            </a:r>
            <a:r>
              <a:rPr kumimoji="0" lang="en-US" altLang="ko-KR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7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개</a:t>
            </a:r>
            <a:r>
              <a:rPr lang="en-US" altLang="ko-KR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ko-KR" altLang="en-US" u="none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이상으로 표시됨 </a:t>
            </a:r>
            <a:endParaRPr kumimoji="0" lang="en-US" altLang="ko-KR" sz="1400" u="none" dirty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4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9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167242" y="399031"/>
            <a:ext cx="1163584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00166" y="284911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도로명주소와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현행 우편번호</a:t>
            </a:r>
          </a:p>
        </p:txBody>
      </p:sp>
      <p:pic>
        <p:nvPicPr>
          <p:cNvPr id="27" name="Picture 2" descr="C:\Documents and Settings\콩순이\바탕 화면\작업소스\화살표\png\k-67.png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9142" y="6046805"/>
            <a:ext cx="359934" cy="287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2" cstate="print"/>
          <a:srcRect t="79028" b="5139"/>
          <a:stretch>
            <a:fillRect/>
          </a:stretch>
        </p:blipFill>
        <p:spPr bwMode="auto">
          <a:xfrm>
            <a:off x="0" y="785794"/>
            <a:ext cx="9144000" cy="1143008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175093" y="873195"/>
            <a:ext cx="8968907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“ 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선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線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중심의 </a:t>
            </a:r>
            <a:r>
              <a:rPr lang="ko-KR" altLang="en-US" sz="2800" spc="-120" dirty="0" err="1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sz="2000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에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 면 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面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개념을  보완</a:t>
            </a:r>
            <a:endParaRPr lang="en-US" altLang="ko-KR" sz="2000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  <a:p>
            <a:pPr algn="ctr"/>
            <a:r>
              <a:rPr lang="ko-KR" altLang="en-US" sz="2000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체계의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spc="-120" dirty="0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국가기초구역제도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도입 </a:t>
            </a:r>
            <a:r>
              <a:rPr lang="en-US" altLang="ko-KR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도로명주소법</a:t>
            </a:r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제</a:t>
            </a:r>
            <a:r>
              <a:rPr lang="en-US" altLang="ko-KR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19</a:t>
            </a:r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조</a:t>
            </a:r>
            <a:r>
              <a:rPr lang="en-US" altLang="ko-KR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3</a:t>
            </a:r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항</a:t>
            </a:r>
            <a:r>
              <a:rPr lang="en-US" altLang="ko-KR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)”</a:t>
            </a:r>
            <a:endParaRPr lang="ko-KR" altLang="en-US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3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94247" y="399031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44070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국가기초구역제도의 도입</a:t>
            </a:r>
          </a:p>
        </p:txBody>
      </p:sp>
      <p:grpSp>
        <p:nvGrpSpPr>
          <p:cNvPr id="31" name="그룹 31"/>
          <p:cNvGrpSpPr>
            <a:grpSpLocks/>
          </p:cNvGrpSpPr>
          <p:nvPr/>
        </p:nvGrpSpPr>
        <p:grpSpPr bwMode="auto">
          <a:xfrm>
            <a:off x="61622" y="2038689"/>
            <a:ext cx="1445326" cy="655638"/>
            <a:chOff x="275631" y="771936"/>
            <a:chExt cx="1444761" cy="655212"/>
          </a:xfrm>
        </p:grpSpPr>
        <p:grpSp>
          <p:nvGrpSpPr>
            <p:cNvPr id="32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55212"/>
              <a:chOff x="316195" y="771936"/>
              <a:chExt cx="1375824" cy="655212"/>
            </a:xfrm>
          </p:grpSpPr>
          <p:pic>
            <p:nvPicPr>
              <p:cNvPr id="34" name="그림 33" descr="그림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75824" cy="655212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35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799123"/>
                <a:ext cx="1215510" cy="380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3" name="직사각형 32"/>
            <p:cNvSpPr/>
            <p:nvPr/>
          </p:nvSpPr>
          <p:spPr>
            <a:xfrm>
              <a:off x="275631" y="884572"/>
              <a:ext cx="1444761" cy="461365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HY울릉도B" pitchFamily="18" charset="-127"/>
                  <a:ea typeface="HY울릉도B" pitchFamily="18" charset="-127"/>
                  <a:cs typeface="Arial" pitchFamily="34" charset="0"/>
                </a:rPr>
                <a:t>개념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706722" y="1928802"/>
            <a:ext cx="7294433" cy="858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공공기관이 관할하는 각종구역의 기본이 되도록 전국을 최소단위로 나눈</a:t>
            </a:r>
            <a:endParaRPr lang="en-US" altLang="ko-KR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구역으로 변동성이 적은 도로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철도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하천 등 지형지물을 기준으로 설정</a:t>
            </a:r>
          </a:p>
        </p:txBody>
      </p:sp>
      <p:grpSp>
        <p:nvGrpSpPr>
          <p:cNvPr id="37" name="그룹 31"/>
          <p:cNvGrpSpPr>
            <a:grpSpLocks/>
          </p:cNvGrpSpPr>
          <p:nvPr/>
        </p:nvGrpSpPr>
        <p:grpSpPr bwMode="auto">
          <a:xfrm>
            <a:off x="65315" y="3058748"/>
            <a:ext cx="1445326" cy="655640"/>
            <a:chOff x="288689" y="589180"/>
            <a:chExt cx="1444761" cy="655214"/>
          </a:xfrm>
        </p:grpSpPr>
        <p:grpSp>
          <p:nvGrpSpPr>
            <p:cNvPr id="39" name="그룹 36"/>
            <p:cNvGrpSpPr>
              <a:grpSpLocks/>
            </p:cNvGrpSpPr>
            <p:nvPr/>
          </p:nvGrpSpPr>
          <p:grpSpPr bwMode="auto">
            <a:xfrm>
              <a:off x="316195" y="589180"/>
              <a:ext cx="1375824" cy="655214"/>
              <a:chOff x="316195" y="589180"/>
              <a:chExt cx="1375824" cy="655214"/>
            </a:xfrm>
          </p:grpSpPr>
          <p:pic>
            <p:nvPicPr>
              <p:cNvPr id="45" name="그림 44" descr="그림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589180"/>
                <a:ext cx="1375824" cy="655214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46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616365"/>
                <a:ext cx="1215510" cy="3801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4" name="직사각형 43"/>
            <p:cNvSpPr/>
            <p:nvPr/>
          </p:nvSpPr>
          <p:spPr>
            <a:xfrm>
              <a:off x="288689" y="688760"/>
              <a:ext cx="1444761" cy="461365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HY울릉도B" pitchFamily="18" charset="-127"/>
                  <a:ea typeface="HY울릉도B" pitchFamily="18" charset="-127"/>
                  <a:cs typeface="Arial" pitchFamily="34" charset="0"/>
                </a:rPr>
                <a:t>도입배경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714480" y="2928934"/>
            <a:ext cx="7429520" cy="858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통계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</a:t>
            </a:r>
            <a:r>
              <a:rPr lang="en-US" altLang="ko-KR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소방 등 각 기관별 구역의 설정  기준이 정보 공유 및 활용이 곤란</a:t>
            </a:r>
            <a:endParaRPr lang="en-US" altLang="ko-KR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각종 관할구역의 표준화를 통한 기초행정인프라 강화</a:t>
            </a:r>
          </a:p>
        </p:txBody>
      </p:sp>
      <p:grpSp>
        <p:nvGrpSpPr>
          <p:cNvPr id="76" name="Group 61"/>
          <p:cNvGrpSpPr>
            <a:grpSpLocks/>
          </p:cNvGrpSpPr>
          <p:nvPr/>
        </p:nvGrpSpPr>
        <p:grpSpPr bwMode="auto">
          <a:xfrm>
            <a:off x="4859552" y="3857628"/>
            <a:ext cx="3855852" cy="2714620"/>
            <a:chOff x="3009" y="1684"/>
            <a:chExt cx="2480" cy="2090"/>
          </a:xfrm>
        </p:grpSpPr>
        <p:pic>
          <p:nvPicPr>
            <p:cNvPr id="106" name="Picture 50" descr="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009" y="1918"/>
              <a:ext cx="2480" cy="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" name="Picture 54" descr="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063" y="1684"/>
              <a:ext cx="236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8" name="Text Box 55"/>
            <p:cNvSpPr txBox="1">
              <a:spLocks noChangeArrowheads="1"/>
            </p:cNvSpPr>
            <p:nvPr/>
          </p:nvSpPr>
          <p:spPr bwMode="auto">
            <a:xfrm>
              <a:off x="3610" y="1695"/>
              <a:ext cx="126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u="none" ker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기초구역 제도</a:t>
              </a:r>
              <a:r>
                <a:rPr kumimoji="0" lang="en-US" altLang="ko-KR" u="none" ker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kumimoji="0" lang="ko-KR" altLang="en-US" u="none" ker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안</a:t>
              </a:r>
              <a:r>
                <a:rPr kumimoji="0" lang="en-US" altLang="ko-KR" u="none" ker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endParaRPr kumimoji="0" lang="ko-KR" altLang="en-US" u="none" ker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77" name="Picture 8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81886" y="4357689"/>
            <a:ext cx="3384753" cy="206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모서리가 둥근 직사각형 77"/>
          <p:cNvSpPr>
            <a:spLocks noChangeArrowheads="1"/>
          </p:cNvSpPr>
          <p:nvPr/>
        </p:nvSpPr>
        <p:spPr bwMode="auto">
          <a:xfrm>
            <a:off x="6308606" y="6170899"/>
            <a:ext cx="934423" cy="300037"/>
          </a:xfrm>
          <a:prstGeom prst="roundRect">
            <a:avLst>
              <a:gd name="adj" fmla="val 50000"/>
            </a:avLst>
          </a:prstGeom>
          <a:solidFill>
            <a:srgbClr val="FFFF99">
              <a:alpha val="80000"/>
            </a:srgbClr>
          </a:solidFill>
          <a:ln w="25400" algn="ctr">
            <a:solidFill>
              <a:srgbClr val="FEDA02"/>
            </a:solidFill>
            <a:round/>
            <a:headEnd/>
            <a:tailEnd/>
          </a:ln>
        </p:spPr>
        <p:txBody>
          <a:bodyPr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000" u="none" kern="0" dirty="0">
              <a:solidFill>
                <a:srgbClr val="000000">
                  <a:lumMod val="95000"/>
                  <a:lumOff val="5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80" name="Group 55"/>
          <p:cNvGrpSpPr>
            <a:grpSpLocks/>
          </p:cNvGrpSpPr>
          <p:nvPr/>
        </p:nvGrpSpPr>
        <p:grpSpPr bwMode="auto">
          <a:xfrm>
            <a:off x="571472" y="3857628"/>
            <a:ext cx="3855852" cy="2714620"/>
            <a:chOff x="251" y="1684"/>
            <a:chExt cx="2480" cy="2090"/>
          </a:xfrm>
        </p:grpSpPr>
        <p:pic>
          <p:nvPicPr>
            <p:cNvPr id="103" name="Picture 51" descr="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09" y="1684"/>
              <a:ext cx="236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" name="Picture 49" descr="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" y="1918"/>
              <a:ext cx="2480" cy="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5" name="Text Box 52"/>
            <p:cNvSpPr txBox="1">
              <a:spLocks noChangeArrowheads="1"/>
            </p:cNvSpPr>
            <p:nvPr/>
          </p:nvSpPr>
          <p:spPr bwMode="auto">
            <a:xfrm>
              <a:off x="947" y="1695"/>
              <a:ext cx="108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u="none" kern="0" dirty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현행 구역 제도</a:t>
              </a:r>
            </a:p>
          </p:txBody>
        </p:sp>
      </p:grpSp>
      <p:grpSp>
        <p:nvGrpSpPr>
          <p:cNvPr id="81" name="Group 60"/>
          <p:cNvGrpSpPr>
            <a:grpSpLocks/>
          </p:cNvGrpSpPr>
          <p:nvPr/>
        </p:nvGrpSpPr>
        <p:grpSpPr bwMode="auto">
          <a:xfrm>
            <a:off x="826456" y="4299241"/>
            <a:ext cx="3456274" cy="2121040"/>
            <a:chOff x="-1883" y="2024"/>
            <a:chExt cx="2223" cy="1633"/>
          </a:xfrm>
        </p:grpSpPr>
        <p:pic>
          <p:nvPicPr>
            <p:cNvPr id="101" name="Picture 81"/>
            <p:cNvPicPr>
              <a:picLocks noChangeAspect="1" noChangeArrowheads="1"/>
            </p:cNvPicPr>
            <p:nvPr/>
          </p:nvPicPr>
          <p:blipFill>
            <a:blip r:embed="rId9" cstate="print"/>
            <a:srcRect t="1166"/>
            <a:stretch>
              <a:fillRect/>
            </a:stretch>
          </p:blipFill>
          <p:spPr bwMode="auto">
            <a:xfrm>
              <a:off x="-1883" y="2024"/>
              <a:ext cx="2223" cy="1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" name="Picture 5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-968" y="3212"/>
              <a:ext cx="27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2" name="Rectangle 85"/>
          <p:cNvSpPr>
            <a:spLocks noChangeArrowheads="1"/>
          </p:cNvSpPr>
          <p:nvPr/>
        </p:nvSpPr>
        <p:spPr bwMode="auto">
          <a:xfrm>
            <a:off x="2312824" y="4299241"/>
            <a:ext cx="360709" cy="294841"/>
          </a:xfrm>
          <a:prstGeom prst="rect">
            <a:avLst/>
          </a:prstGeom>
          <a:solidFill>
            <a:srgbClr val="FCEFD4"/>
          </a:solidFill>
          <a:ln w="9525">
            <a:solidFill>
              <a:srgbClr val="CAA31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100" u="none">
                <a:latin typeface="HY헤드라인M" pitchFamily="18" charset="-127"/>
                <a:ea typeface="HY헤드라인M" pitchFamily="18" charset="-127"/>
              </a:rPr>
              <a:t>시도</a:t>
            </a:r>
          </a:p>
        </p:txBody>
      </p:sp>
      <p:sp>
        <p:nvSpPr>
          <p:cNvPr id="83" name="Rectangle 86"/>
          <p:cNvSpPr>
            <a:spLocks noChangeArrowheads="1"/>
          </p:cNvSpPr>
          <p:nvPr/>
        </p:nvSpPr>
        <p:spPr bwMode="auto">
          <a:xfrm>
            <a:off x="2852333" y="4594082"/>
            <a:ext cx="387139" cy="315624"/>
          </a:xfrm>
          <a:prstGeom prst="rect">
            <a:avLst/>
          </a:prstGeom>
          <a:solidFill>
            <a:srgbClr val="FCEFD4"/>
          </a:solidFill>
          <a:ln w="9525">
            <a:solidFill>
              <a:srgbClr val="CAA31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900" u="none">
                <a:latin typeface="HY헤드라인M" pitchFamily="18" charset="-127"/>
                <a:ea typeface="HY헤드라인M" pitchFamily="18" charset="-127"/>
              </a:rPr>
              <a:t>시군구</a:t>
            </a:r>
          </a:p>
        </p:txBody>
      </p:sp>
      <p:sp>
        <p:nvSpPr>
          <p:cNvPr id="84" name="Rectangle 90"/>
          <p:cNvSpPr>
            <a:spLocks noChangeArrowheads="1"/>
          </p:cNvSpPr>
          <p:nvPr/>
        </p:nvSpPr>
        <p:spPr bwMode="auto">
          <a:xfrm>
            <a:off x="1961444" y="4652531"/>
            <a:ext cx="870676" cy="259772"/>
          </a:xfrm>
          <a:prstGeom prst="rect">
            <a:avLst/>
          </a:prstGeom>
          <a:solidFill>
            <a:srgbClr val="FFFFFF"/>
          </a:solidFill>
          <a:ln w="9525">
            <a:solidFill>
              <a:srgbClr val="3333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r>
              <a:rPr kumimoji="0" lang="ko-KR" altLang="en-US" sz="1000" u="none" kern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rPr>
              <a:t>소방서</a:t>
            </a:r>
          </a:p>
          <a:p>
            <a:pPr algn="ctr" fontAlgn="auto" latinLnBrk="0">
              <a:lnSpc>
                <a:spcPct val="80000"/>
              </a:lnSpc>
              <a:spcAft>
                <a:spcPts val="0"/>
              </a:spcAft>
              <a:defRPr/>
            </a:pPr>
            <a:r>
              <a:rPr kumimoji="0" lang="en-US" altLang="ko-KR" sz="1000" u="none" kern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rPr>
              <a:t>119 </a:t>
            </a:r>
            <a:r>
              <a:rPr kumimoji="0" lang="ko-KR" altLang="en-US" sz="1000" u="none" kern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rPr>
              <a:t>안전센터</a:t>
            </a:r>
          </a:p>
        </p:txBody>
      </p:sp>
      <p:sp>
        <p:nvSpPr>
          <p:cNvPr id="85" name="Rectangle 91"/>
          <p:cNvSpPr>
            <a:spLocks noChangeArrowheads="1"/>
          </p:cNvSpPr>
          <p:nvPr/>
        </p:nvSpPr>
        <p:spPr bwMode="auto">
          <a:xfrm>
            <a:off x="1126529" y="4642140"/>
            <a:ext cx="572159" cy="222105"/>
          </a:xfrm>
          <a:prstGeom prst="rect">
            <a:avLst/>
          </a:prstGeom>
          <a:solidFill>
            <a:srgbClr val="FFFFFF"/>
          </a:solidFill>
          <a:ln w="9525">
            <a:solidFill>
              <a:srgbClr val="3333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r>
              <a:rPr kumimoji="0" lang="ko-KR" altLang="en-US" sz="1000" u="none" kern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rPr>
              <a:t>경찰서</a:t>
            </a:r>
          </a:p>
        </p:txBody>
      </p:sp>
      <p:sp>
        <p:nvSpPr>
          <p:cNvPr id="86" name="직사각형 85"/>
          <p:cNvSpPr/>
          <p:nvPr/>
        </p:nvSpPr>
        <p:spPr>
          <a:xfrm>
            <a:off x="3724564" y="5005821"/>
            <a:ext cx="564385" cy="294841"/>
          </a:xfrm>
          <a:prstGeom prst="rect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u="none" kern="0">
              <a:solidFill>
                <a:srgbClr val="FFFFFF"/>
              </a:solidFill>
              <a:latin typeface="굴림"/>
              <a:ea typeface="굴림"/>
            </a:endParaRPr>
          </a:p>
        </p:txBody>
      </p:sp>
      <p:sp>
        <p:nvSpPr>
          <p:cNvPr id="87" name="모서리가 둥근 직사각형 86"/>
          <p:cNvSpPr/>
          <p:nvPr/>
        </p:nvSpPr>
        <p:spPr>
          <a:xfrm>
            <a:off x="664759" y="5434446"/>
            <a:ext cx="3241715" cy="1041687"/>
          </a:xfrm>
          <a:prstGeom prst="roundRect">
            <a:avLst>
              <a:gd name="adj" fmla="val 50000"/>
            </a:avLst>
          </a:prstGeom>
          <a:solidFill>
            <a:srgbClr val="FFFF99">
              <a:alpha val="69000"/>
            </a:srgbClr>
          </a:solidFill>
          <a:ln w="25400" cap="flat" cmpd="sng" algn="ctr">
            <a:solidFill>
              <a:srgbClr val="FEDA02"/>
            </a:solidFill>
            <a:prstDash val="solid"/>
          </a:ln>
          <a:effectLst/>
        </p:spPr>
        <p:txBody>
          <a:bodyPr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u="none" kern="0" dirty="0">
              <a:solidFill>
                <a:srgbClr val="FFFFFF"/>
              </a:solidFill>
              <a:latin typeface="굴림"/>
              <a:ea typeface="굴림"/>
            </a:endParaRPr>
          </a:p>
        </p:txBody>
      </p:sp>
      <p:sp>
        <p:nvSpPr>
          <p:cNvPr id="88" name="모서리가 둥근 직사각형 87"/>
          <p:cNvSpPr/>
          <p:nvPr/>
        </p:nvSpPr>
        <p:spPr>
          <a:xfrm>
            <a:off x="664759" y="5434446"/>
            <a:ext cx="3241715" cy="1041687"/>
          </a:xfrm>
          <a:prstGeom prst="roundRect">
            <a:avLst>
              <a:gd name="adj" fmla="val 50000"/>
            </a:avLst>
          </a:prstGeom>
          <a:solidFill>
            <a:srgbClr val="FFFF99">
              <a:alpha val="69000"/>
            </a:srgbClr>
          </a:solidFill>
          <a:ln w="25400" cap="flat" cmpd="sng" algn="ctr">
            <a:solidFill>
              <a:srgbClr val="FEDA02"/>
            </a:solidFill>
            <a:prstDash val="solid"/>
          </a:ln>
          <a:effectLst/>
        </p:spPr>
        <p:txBody>
          <a:bodyPr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u="none" kern="0" dirty="0">
              <a:solidFill>
                <a:srgbClr val="FFFFFF"/>
              </a:solidFill>
              <a:latin typeface="굴림"/>
              <a:ea typeface="굴림"/>
            </a:endParaRPr>
          </a:p>
        </p:txBody>
      </p:sp>
      <p:grpSp>
        <p:nvGrpSpPr>
          <p:cNvPr id="89" name="Group 111"/>
          <p:cNvGrpSpPr>
            <a:grpSpLocks/>
          </p:cNvGrpSpPr>
          <p:nvPr/>
        </p:nvGrpSpPr>
        <p:grpSpPr bwMode="auto">
          <a:xfrm>
            <a:off x="1075215" y="5514969"/>
            <a:ext cx="2280859" cy="916994"/>
            <a:chOff x="3339" y="2857"/>
            <a:chExt cx="1411" cy="793"/>
          </a:xfrm>
        </p:grpSpPr>
        <p:sp>
          <p:nvSpPr>
            <p:cNvPr id="94" name="Rectangle 104"/>
            <p:cNvSpPr>
              <a:spLocks noChangeArrowheads="1"/>
            </p:cNvSpPr>
            <p:nvPr/>
          </p:nvSpPr>
          <p:spPr bwMode="auto">
            <a:xfrm>
              <a:off x="3339" y="2857"/>
              <a:ext cx="361" cy="171"/>
            </a:xfrm>
            <a:prstGeom prst="rect">
              <a:avLst/>
            </a:prstGeom>
            <a:solidFill>
              <a:srgbClr val="FCEFD4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1000" u="none" kern="0" dirty="0" err="1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법정동</a:t>
              </a:r>
              <a:endParaRPr kumimoji="0" lang="ko-KR" altLang="en-US" sz="1000" u="none" kern="0" dirty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5" name="Rectangle 105"/>
            <p:cNvSpPr>
              <a:spLocks noChangeArrowheads="1"/>
            </p:cNvSpPr>
            <p:nvPr/>
          </p:nvSpPr>
          <p:spPr bwMode="auto">
            <a:xfrm>
              <a:off x="4018" y="2857"/>
              <a:ext cx="361" cy="171"/>
            </a:xfrm>
            <a:prstGeom prst="rect">
              <a:avLst/>
            </a:prstGeom>
            <a:solidFill>
              <a:srgbClr val="FCEFD4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1000" u="none" kern="0" dirty="0" err="1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행정동</a:t>
              </a:r>
              <a:endParaRPr kumimoji="0" lang="ko-KR" altLang="en-US" sz="1000" u="none" kern="0" dirty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6" name="Rectangle 106"/>
            <p:cNvSpPr>
              <a:spLocks noChangeArrowheads="1"/>
            </p:cNvSpPr>
            <p:nvPr/>
          </p:nvSpPr>
          <p:spPr bwMode="auto">
            <a:xfrm>
              <a:off x="3398" y="3146"/>
              <a:ext cx="274" cy="213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지 번</a:t>
              </a:r>
              <a:endParaRPr kumimoji="0" lang="en-US" altLang="ko-KR" sz="900" u="none" kern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7" name="Rectangle 107"/>
            <p:cNvSpPr>
              <a:spLocks noChangeArrowheads="1"/>
            </p:cNvSpPr>
            <p:nvPr/>
          </p:nvSpPr>
          <p:spPr bwMode="auto">
            <a:xfrm>
              <a:off x="3747" y="3146"/>
              <a:ext cx="274" cy="213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통</a:t>
              </a:r>
              <a:r>
                <a:rPr kumimoji="0" lang="en-US" altLang="ko-KR" sz="1000" u="none" kern="0">
                  <a:solidFill>
                    <a:srgbClr val="404040"/>
                  </a:solidFill>
                  <a:ea typeface="HY헤드라인M" pitchFamily="18" charset="-127"/>
                </a:rPr>
                <a:t>·</a:t>
              </a: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반</a:t>
              </a:r>
            </a:p>
          </p:txBody>
        </p:sp>
        <p:sp>
          <p:nvSpPr>
            <p:cNvPr id="98" name="Rectangle 108"/>
            <p:cNvSpPr>
              <a:spLocks noChangeArrowheads="1"/>
            </p:cNvSpPr>
            <p:nvPr/>
          </p:nvSpPr>
          <p:spPr bwMode="auto">
            <a:xfrm>
              <a:off x="4073" y="3146"/>
              <a:ext cx="274" cy="213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공동</a:t>
              </a:r>
            </a:p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주택</a:t>
              </a:r>
            </a:p>
          </p:txBody>
        </p:sp>
        <p:sp>
          <p:nvSpPr>
            <p:cNvPr id="99" name="Rectangle 109"/>
            <p:cNvSpPr>
              <a:spLocks noChangeArrowheads="1"/>
            </p:cNvSpPr>
            <p:nvPr/>
          </p:nvSpPr>
          <p:spPr bwMode="auto">
            <a:xfrm>
              <a:off x="4429" y="3146"/>
              <a:ext cx="321" cy="213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 dirty="0" err="1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기초구역군</a:t>
              </a:r>
              <a:endParaRPr kumimoji="0" lang="ko-KR" altLang="en-US" sz="900" u="none" kern="0" dirty="0">
                <a:solidFill>
                  <a:sysClr val="windowText" lastClr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0" name="Rectangle 110"/>
            <p:cNvSpPr>
              <a:spLocks noChangeArrowheads="1"/>
            </p:cNvSpPr>
            <p:nvPr/>
          </p:nvSpPr>
          <p:spPr bwMode="auto">
            <a:xfrm>
              <a:off x="4429" y="3437"/>
              <a:ext cx="321" cy="213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기초</a:t>
              </a:r>
            </a:p>
            <a:p>
              <a:pPr algn="ctr" fontAlgn="auto" latinLnBrk="0">
                <a:spcAft>
                  <a:spcPts val="0"/>
                </a:spcAft>
                <a:defRPr/>
              </a:pPr>
              <a:r>
                <a:rPr kumimoji="0" lang="ko-KR" altLang="en-US" sz="900" u="none" kern="0">
                  <a:solidFill>
                    <a:sysClr val="windowText" lastClr="000000"/>
                  </a:solidFill>
                  <a:latin typeface="HY헤드라인M" pitchFamily="18" charset="-127"/>
                  <a:ea typeface="HY헤드라인M" pitchFamily="18" charset="-127"/>
                </a:rPr>
                <a:t>단위구</a:t>
              </a:r>
            </a:p>
          </p:txBody>
        </p:sp>
      </p:grpSp>
      <p:sp>
        <p:nvSpPr>
          <p:cNvPr id="90" name="직사각형 89"/>
          <p:cNvSpPr/>
          <p:nvPr/>
        </p:nvSpPr>
        <p:spPr>
          <a:xfrm>
            <a:off x="3245692" y="4635645"/>
            <a:ext cx="564385" cy="274060"/>
          </a:xfrm>
          <a:prstGeom prst="rect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u="none" kern="0">
              <a:solidFill>
                <a:srgbClr val="FFFFFF"/>
              </a:solidFill>
              <a:latin typeface="굴림"/>
              <a:ea typeface="굴림"/>
            </a:endParaRPr>
          </a:p>
        </p:txBody>
      </p:sp>
      <p:sp>
        <p:nvSpPr>
          <p:cNvPr id="91" name="AutoShape 107"/>
          <p:cNvSpPr>
            <a:spLocks noChangeArrowheads="1"/>
          </p:cNvSpPr>
          <p:nvPr/>
        </p:nvSpPr>
        <p:spPr bwMode="auto">
          <a:xfrm>
            <a:off x="3743221" y="5038292"/>
            <a:ext cx="562830" cy="262370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r>
              <a:rPr kumimoji="0" lang="ko-KR" altLang="en-US" sz="1000" u="none" kern="0">
                <a:solidFill>
                  <a:srgbClr val="000000"/>
                </a:solidFill>
              </a:rPr>
              <a:t>통계구역</a:t>
            </a:r>
          </a:p>
        </p:txBody>
      </p:sp>
      <p:sp>
        <p:nvSpPr>
          <p:cNvPr id="92" name="AutoShape 107"/>
          <p:cNvSpPr>
            <a:spLocks noChangeArrowheads="1"/>
          </p:cNvSpPr>
          <p:nvPr/>
        </p:nvSpPr>
        <p:spPr bwMode="auto">
          <a:xfrm>
            <a:off x="3286116" y="4652531"/>
            <a:ext cx="634350" cy="262370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r>
              <a:rPr kumimoji="0" lang="ko-KR" altLang="en-US" sz="1000" u="none" kern="0">
                <a:solidFill>
                  <a:srgbClr val="000000"/>
                </a:solidFill>
              </a:rPr>
              <a:t>학교구역</a:t>
            </a:r>
          </a:p>
        </p:txBody>
      </p:sp>
      <p:sp>
        <p:nvSpPr>
          <p:cNvPr id="93" name="AutoShape 107"/>
          <p:cNvSpPr>
            <a:spLocks noChangeArrowheads="1"/>
          </p:cNvSpPr>
          <p:nvPr/>
        </p:nvSpPr>
        <p:spPr bwMode="auto">
          <a:xfrm>
            <a:off x="767374" y="4974649"/>
            <a:ext cx="564385" cy="25327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r>
              <a:rPr kumimoji="0" lang="ko-KR" altLang="en-US" sz="1000" u="none" kern="0">
                <a:solidFill>
                  <a:srgbClr val="000000"/>
                </a:solidFill>
              </a:rPr>
              <a:t>우편구역</a:t>
            </a:r>
          </a:p>
        </p:txBody>
      </p:sp>
      <p:sp>
        <p:nvSpPr>
          <p:cNvPr id="79" name="AutoShape 107"/>
          <p:cNvSpPr>
            <a:spLocks noChangeArrowheads="1"/>
          </p:cNvSpPr>
          <p:nvPr/>
        </p:nvSpPr>
        <p:spPr bwMode="auto">
          <a:xfrm>
            <a:off x="6412777" y="6220256"/>
            <a:ext cx="715198" cy="200025"/>
          </a:xfrm>
          <a:prstGeom prst="roundRect">
            <a:avLst>
              <a:gd name="adj" fmla="val 50000"/>
            </a:avLst>
          </a:prstGeom>
          <a:solidFill>
            <a:srgbClr val="EFE6D5"/>
          </a:solidFill>
          <a:ln w="15875">
            <a:solidFill>
              <a:srgbClr val="D2AA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000" u="none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기초구역</a:t>
            </a: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8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0.0243 L 0.49063 0.05578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88" grpId="0" animBg="1"/>
      <p:bldP spid="88" grpId="1" animBg="1"/>
      <p:bldP spid="88" grpId="2" animBg="1"/>
      <p:bldP spid="79" grpId="0" animBg="1"/>
      <p:bldP spid="7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2" cstate="print"/>
          <a:srcRect t="79028" b="5139"/>
          <a:stretch>
            <a:fillRect/>
          </a:stretch>
        </p:blipFill>
        <p:spPr bwMode="auto">
          <a:xfrm>
            <a:off x="0" y="776483"/>
            <a:ext cx="9144000" cy="1000132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-256724" y="976917"/>
            <a:ext cx="961188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소방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경찰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우편 등 관할구역의 일치로 부처간 정보공유 및 활용이 가능해지고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,</a:t>
            </a:r>
          </a:p>
          <a:p>
            <a:pPr algn="ctr"/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기초구역 </a:t>
            </a:r>
            <a:r>
              <a:rPr lang="ko-KR" altLang="en-US" sz="2000" spc="-120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단위별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인구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업체형태 분석 등이 활발해져 민간분야에도 시너지 창출 </a:t>
            </a:r>
            <a:r>
              <a:rPr lang="en-US" altLang="ko-KR" sz="2000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endParaRPr lang="ko-KR" altLang="en-US" sz="2000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3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58775" y="399031"/>
            <a:ext cx="1163584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44070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spc="-140" dirty="0" smtClean="0">
                <a:solidFill>
                  <a:srgbClr val="1F37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 활용</a:t>
            </a:r>
          </a:p>
        </p:txBody>
      </p:sp>
      <p:sp>
        <p:nvSpPr>
          <p:cNvPr id="80" name="직사각형 9"/>
          <p:cNvSpPr>
            <a:spLocks noChangeArrowheads="1"/>
          </p:cNvSpPr>
          <p:nvPr/>
        </p:nvSpPr>
        <p:spPr bwMode="auto">
          <a:xfrm>
            <a:off x="242571" y="1690585"/>
            <a:ext cx="8647142" cy="516741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85000"/>
              </a:schemeClr>
            </a:solidFill>
            <a:round/>
            <a:headEnd/>
            <a:tailEnd/>
          </a:ln>
          <a:effectLst>
            <a:prstShdw prst="shdw17">
              <a:srgbClr val="003D5C"/>
            </a:prstShdw>
          </a:effec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293054" y="1708047"/>
            <a:ext cx="6442099" cy="50149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364866" y="1746945"/>
            <a:ext cx="5997683" cy="4941733"/>
          </a:xfrm>
          <a:prstGeom prst="rect">
            <a:avLst/>
          </a:prstGeom>
          <a:solidFill>
            <a:schemeClr val="accent1">
              <a:alpha val="4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324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83" name="직사각형 38"/>
          <p:cNvSpPr>
            <a:spLocks noChangeArrowheads="1"/>
          </p:cNvSpPr>
          <p:nvPr/>
        </p:nvSpPr>
        <p:spPr bwMode="auto">
          <a:xfrm>
            <a:off x="389890" y="2176359"/>
            <a:ext cx="10449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기초구역번호</a:t>
            </a:r>
            <a:endParaRPr kumimoji="1" lang="ko-KR" altLang="en-US" sz="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-------------------------------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맑은 고딕" pitchFamily="50" charset="-127"/>
                <a:ea typeface="굴림" pitchFamily="50" charset="-127"/>
              </a:rPr>
              <a:t>거주인구수</a:t>
            </a:r>
            <a:r>
              <a:rPr kumimoji="1" lang="en-US" altLang="ko-KR" sz="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(</a:t>
            </a:r>
            <a:r>
              <a:rPr kumimoji="1" lang="ko-KR" sz="4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굴림" pitchFamily="50" charset="-127"/>
              </a:rPr>
              <a:t>사업체종사자수</a:t>
            </a:r>
            <a:r>
              <a:rPr kumimoji="1" lang="en-US" altLang="ko-KR" sz="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)</a:t>
            </a: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84" name="TextBox 39"/>
          <p:cNvSpPr txBox="1">
            <a:spLocks noChangeArrowheads="1"/>
          </p:cNvSpPr>
          <p:nvPr/>
        </p:nvSpPr>
        <p:spPr bwMode="auto">
          <a:xfrm>
            <a:off x="462916" y="1996972"/>
            <a:ext cx="91511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8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표시 방법</a:t>
            </a:r>
            <a:endParaRPr kumimoji="1" 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pic>
        <p:nvPicPr>
          <p:cNvPr id="8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6" y="5108472"/>
            <a:ext cx="944144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321" t="17635" r="33960" b="17648"/>
          <a:stretch>
            <a:fillRect/>
          </a:stretch>
        </p:blipFill>
        <p:spPr bwMode="auto">
          <a:xfrm>
            <a:off x="1464628" y="1996972"/>
            <a:ext cx="5270525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그림 46" descr="피자배달_3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828" y="3955947"/>
            <a:ext cx="212356" cy="13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그림 47" descr="트럭_2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354" y="3206647"/>
            <a:ext cx="345270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그림 48" descr="승용차_1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640" y="6203847"/>
            <a:ext cx="352909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직사각형 49"/>
          <p:cNvSpPr/>
          <p:nvPr/>
        </p:nvSpPr>
        <p:spPr>
          <a:xfrm>
            <a:off x="6976456" y="1877909"/>
            <a:ext cx="1773708" cy="103822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1" name="TextBox 50"/>
          <p:cNvSpPr txBox="1">
            <a:spLocks noChangeArrowheads="1"/>
          </p:cNvSpPr>
          <p:nvPr/>
        </p:nvSpPr>
        <p:spPr bwMode="auto">
          <a:xfrm>
            <a:off x="7001857" y="1877909"/>
            <a:ext cx="1805790" cy="1051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평균면적 </a:t>
            </a:r>
            <a:r>
              <a:rPr kumimoji="1" lang="en-US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5.98 ㎢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평균인구 </a:t>
            </a:r>
            <a:r>
              <a:rPr kumimoji="1" lang="en-US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114,531</a:t>
            </a:r>
            <a:r>
              <a:rPr kumimoji="1" 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명</a:t>
            </a:r>
            <a:endParaRPr kumimoji="1" lang="ko-KR" altLang="en-US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기초구역번호 </a:t>
            </a:r>
            <a:r>
              <a:rPr kumimoji="1" lang="en-US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10110~10114                </a:t>
            </a:r>
            <a:r>
              <a:rPr kumimoji="1" lang="en-US" altLang="ko-KR" sz="9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             </a:t>
            </a:r>
            <a:r>
              <a:rPr kumimoji="1" lang="en-US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10120, 10122~10129,10131~10138, 10140, 10142, 10147 </a:t>
            </a:r>
            <a:endParaRPr kumimoji="1" lang="ko-KR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2" name="설명선 2(강조선) 51"/>
          <p:cNvSpPr/>
          <p:nvPr/>
        </p:nvSpPr>
        <p:spPr>
          <a:xfrm>
            <a:off x="7033606" y="1704872"/>
            <a:ext cx="1643850" cy="147637"/>
          </a:xfrm>
          <a:prstGeom prst="accentCallout2">
            <a:avLst>
              <a:gd name="adj1" fmla="val 60804"/>
              <a:gd name="adj2" fmla="val -3431"/>
              <a:gd name="adj3" fmla="val 61225"/>
              <a:gd name="adj4" fmla="val -24381"/>
              <a:gd name="adj5" fmla="val 1023815"/>
              <a:gd name="adj6" fmla="val -171066"/>
            </a:avLst>
          </a:prstGeom>
          <a:solidFill>
            <a:srgbClr val="B8F59A"/>
          </a:solidFill>
          <a:ln w="12700">
            <a:solidFill>
              <a:schemeClr val="tx1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물류</a:t>
            </a:r>
            <a:r>
              <a:rPr kumimoji="1" lang="en-US" altLang="ko-KR" sz="11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_</a:t>
            </a: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택배</a:t>
            </a:r>
            <a:endParaRPr kumimoji="1" 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3" name="직사각형 53"/>
          <p:cNvSpPr/>
          <p:nvPr/>
        </p:nvSpPr>
        <p:spPr>
          <a:xfrm>
            <a:off x="6982806" y="5624409"/>
            <a:ext cx="1773708" cy="10953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4" name="TextBox 54"/>
          <p:cNvSpPr txBox="1">
            <a:spLocks noChangeArrowheads="1"/>
          </p:cNvSpPr>
          <p:nvPr/>
        </p:nvSpPr>
        <p:spPr bwMode="auto">
          <a:xfrm>
            <a:off x="6997095" y="5681559"/>
            <a:ext cx="172634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 면적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4.42㎢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평균인구수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85,898</a:t>
            </a: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명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평균사업체종사자수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    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21,074 </a:t>
            </a: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명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기초구역번호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10075 </a:t>
            </a: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5" name="설명선 2(강조선) 55"/>
          <p:cNvSpPr/>
          <p:nvPr/>
        </p:nvSpPr>
        <p:spPr>
          <a:xfrm>
            <a:off x="7044720" y="5451372"/>
            <a:ext cx="1604128" cy="147637"/>
          </a:xfrm>
          <a:prstGeom prst="accentCallout2">
            <a:avLst>
              <a:gd name="adj1" fmla="val 55588"/>
              <a:gd name="adj2" fmla="val -3864"/>
              <a:gd name="adj3" fmla="val 56849"/>
              <a:gd name="adj4" fmla="val -32964"/>
              <a:gd name="adj5" fmla="val 539877"/>
              <a:gd name="adj6" fmla="val -50735"/>
            </a:avLst>
          </a:prstGeom>
          <a:solidFill>
            <a:srgbClr val="FF1919"/>
          </a:solidFill>
          <a:ln w="12700">
            <a:solidFill>
              <a:schemeClr val="tx1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G_CRM(</a:t>
            </a: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대리점</a:t>
            </a:r>
            <a:r>
              <a:rPr kumimoji="1" lang="en-US" alt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)</a:t>
            </a: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6" name="직사각형 56"/>
          <p:cNvSpPr/>
          <p:nvPr/>
        </p:nvSpPr>
        <p:spPr>
          <a:xfrm>
            <a:off x="6976456" y="4529034"/>
            <a:ext cx="1772180" cy="86518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7" name="TextBox 57"/>
          <p:cNvSpPr txBox="1">
            <a:spLocks noChangeArrowheads="1"/>
          </p:cNvSpPr>
          <p:nvPr/>
        </p:nvSpPr>
        <p:spPr bwMode="auto">
          <a:xfrm>
            <a:off x="7003444" y="4541734"/>
            <a:ext cx="1723292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인구밀집에 따른 상권의 집중도 파악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형성상권의 주변 주거현황 파악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기초구역번호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10124</a:t>
            </a: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8" name="설명선 2(강조선) 58"/>
          <p:cNvSpPr/>
          <p:nvPr/>
        </p:nvSpPr>
        <p:spPr>
          <a:xfrm>
            <a:off x="7049481" y="4355997"/>
            <a:ext cx="1617879" cy="144462"/>
          </a:xfrm>
          <a:prstGeom prst="accentCallout2">
            <a:avLst>
              <a:gd name="adj1" fmla="val 58196"/>
              <a:gd name="adj2" fmla="val -3701"/>
              <a:gd name="adj3" fmla="val 55715"/>
              <a:gd name="adj4" fmla="val -40362"/>
              <a:gd name="adj5" fmla="val 115188"/>
              <a:gd name="adj6" fmla="val -207837"/>
            </a:avLst>
          </a:prstGeom>
          <a:solidFill>
            <a:srgbClr val="6A3E1A"/>
          </a:solidFill>
          <a:ln w="12700">
            <a:solidFill>
              <a:schemeClr val="tx1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상권</a:t>
            </a:r>
            <a:endParaRPr kumimoji="1" 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99" name="직사각형 59"/>
          <p:cNvSpPr/>
          <p:nvPr/>
        </p:nvSpPr>
        <p:spPr>
          <a:xfrm>
            <a:off x="6987569" y="3203472"/>
            <a:ext cx="1772180" cy="10953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100" name="TextBox 60"/>
          <p:cNvSpPr txBox="1">
            <a:spLocks noChangeArrowheads="1"/>
          </p:cNvSpPr>
          <p:nvPr/>
        </p:nvSpPr>
        <p:spPr bwMode="auto">
          <a:xfrm>
            <a:off x="7011382" y="3249509"/>
            <a:ext cx="18669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평균면적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1.18㎢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평균인구수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22,906</a:t>
            </a: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명</a:t>
            </a:r>
            <a:endParaRPr kumimoji="1" lang="ko-KR" altLang="en-US" sz="9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맑은 고딕" pitchFamily="50" charset="-127"/>
              <a:ea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Wingdings" pitchFamily="2" charset="2"/>
              <a:buChar char="Ø"/>
              <a:tabLst/>
            </a:pPr>
            <a:r>
              <a:rPr kumimoji="1" 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기초구역번호 </a:t>
            </a:r>
            <a:r>
              <a:rPr kumimoji="1" lang="en-US" altLang="ko-KR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굴림" pitchFamily="50" charset="-127"/>
              </a:rPr>
              <a:t>: 10091, 10097~10098, 10106, 10111~10112, 10114, 10116, 10122</a:t>
            </a:r>
            <a:endParaRPr kumimoji="1" lang="ko-KR" alt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  <p:sp>
        <p:nvSpPr>
          <p:cNvPr id="101" name="설명선 2(강조선) 61"/>
          <p:cNvSpPr/>
          <p:nvPr/>
        </p:nvSpPr>
        <p:spPr>
          <a:xfrm>
            <a:off x="7055832" y="3030434"/>
            <a:ext cx="1642322" cy="147638"/>
          </a:xfrm>
          <a:prstGeom prst="accentCallout2">
            <a:avLst>
              <a:gd name="adj1" fmla="val 65487"/>
              <a:gd name="adj2" fmla="val -4144"/>
              <a:gd name="adj3" fmla="val 66149"/>
              <a:gd name="adj4" fmla="val -27398"/>
              <a:gd name="adj5" fmla="val 661184"/>
              <a:gd name="adj6" fmla="val -235695"/>
            </a:avLst>
          </a:prstGeom>
          <a:solidFill>
            <a:srgbClr val="025ADD"/>
          </a:solidFill>
          <a:ln w="12700">
            <a:solidFill>
              <a:schemeClr val="tx1"/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소상공인</a:t>
            </a:r>
            <a:r>
              <a:rPr kumimoji="1" lang="en-US" alt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_</a:t>
            </a:r>
            <a:r>
              <a:rPr kumimoji="1" lang="ko-KR" sz="1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굴림" pitchFamily="50" charset="-127"/>
                <a:ea typeface="굴림" pitchFamily="50" charset="-127"/>
              </a:rPr>
              <a:t>배달</a:t>
            </a:r>
            <a:endParaRPr kumimoji="1" lang="ko-KR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산돌고딕B" pitchFamily="18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3" cstate="print"/>
          <a:srcRect t="79028" b="5139"/>
          <a:stretch>
            <a:fillRect/>
          </a:stretch>
        </p:blipFill>
        <p:spPr bwMode="auto">
          <a:xfrm>
            <a:off x="0" y="1000108"/>
            <a:ext cx="9144000" cy="2500330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-11181" y="1012292"/>
            <a:ext cx="906313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</a:p>
        </p:txBody>
      </p:sp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4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14282" y="407498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-3-1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현행 우편번호 개요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285720" y="1488032"/>
            <a:ext cx="8858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우편물 기계구분의 효율성 제고를 위해 </a:t>
            </a:r>
            <a:r>
              <a:rPr lang="ko-KR" altLang="en-US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집배구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단위로 </a:t>
            </a:r>
            <a:r>
              <a:rPr lang="ko-KR" altLang="en-US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집배원별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번호 부여를 원칙</a:t>
            </a:r>
            <a:endParaRPr lang="ko-KR" altLang="en-US" dirty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57190" y="1928802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지번주소체계의 행정구역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읍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·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면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·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동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과 지번을 기준으로 배달용 번호를 세분화</a:t>
            </a:r>
            <a:endParaRPr lang="ko-KR" altLang="en-US" dirty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1472" y="241672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-  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발송용 번호 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우편번호 앞 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3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자리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 : 256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개 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행정구역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시군구</a:t>
            </a:r>
            <a:r>
              <a:rPr lang="en-US" altLang="ko-KR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및 </a:t>
            </a:r>
            <a:r>
              <a:rPr lang="ko-KR" altLang="en-US" dirty="0" err="1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집배국</a:t>
            </a:r>
            <a:r>
              <a:rPr lang="en-US" altLang="ko-KR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2" name="직사각형 29"/>
          <p:cNvSpPr>
            <a:spLocks noChangeArrowheads="1"/>
          </p:cNvSpPr>
          <p:nvPr/>
        </p:nvSpPr>
        <p:spPr bwMode="auto">
          <a:xfrm>
            <a:off x="596015" y="2857496"/>
            <a:ext cx="74174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Clr>
                <a:srgbClr val="F29F26"/>
              </a:buClr>
            </a:pP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-  </a:t>
            </a:r>
            <a:r>
              <a:rPr kumimoji="0" lang="ko-KR" altLang="en-US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배달용 번호 </a:t>
            </a: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0" lang="ko-KR" altLang="en-US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우편번호 </a:t>
            </a:r>
            <a:r>
              <a:rPr kumimoji="0" lang="ko-KR" altLang="en-US" u="none" dirty="0" err="1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뒷</a:t>
            </a:r>
            <a:r>
              <a:rPr kumimoji="0" lang="ko-KR" altLang="en-US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3</a:t>
            </a:r>
            <a:r>
              <a:rPr kumimoji="0" lang="ko-KR" altLang="en-US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자리</a:t>
            </a: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 : </a:t>
            </a:r>
            <a:r>
              <a:rPr kumimoji="0" lang="en-US" altLang="ko-KR" u="none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31,949</a:t>
            </a:r>
            <a:r>
              <a:rPr kumimoji="0" lang="ko-KR" altLang="en-US" u="none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개 </a:t>
            </a: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0" lang="ko-KR" altLang="en-US" u="none" dirty="0" err="1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집배원별</a:t>
            </a:r>
            <a:r>
              <a:rPr kumimoji="0" lang="ko-KR" altLang="en-US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담당구역</a:t>
            </a:r>
            <a:r>
              <a:rPr kumimoji="0" lang="en-US" altLang="ko-KR" u="none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0" lang="ko-KR" altLang="en-US" u="none" dirty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33" name="그룹 19"/>
          <p:cNvGrpSpPr>
            <a:grpSpLocks/>
          </p:cNvGrpSpPr>
          <p:nvPr/>
        </p:nvGrpSpPr>
        <p:grpSpPr bwMode="auto">
          <a:xfrm>
            <a:off x="184150" y="3214686"/>
            <a:ext cx="2530462" cy="568325"/>
            <a:chOff x="1077545" y="3573017"/>
            <a:chExt cx="2290272" cy="568889"/>
          </a:xfrm>
        </p:grpSpPr>
        <p:pic>
          <p:nvPicPr>
            <p:cNvPr id="36" name="그림 17" descr="20.PNG"/>
            <p:cNvPicPr>
              <a:picLocks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77545" y="3573017"/>
              <a:ext cx="2290272" cy="5688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직사각형 9"/>
            <p:cNvSpPr>
              <a:spLocks noChangeArrowheads="1"/>
            </p:cNvSpPr>
            <p:nvPr/>
          </p:nvSpPr>
          <p:spPr bwMode="auto">
            <a:xfrm>
              <a:off x="1204768" y="3696936"/>
              <a:ext cx="2000438" cy="393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ctr">
                <a:lnSpc>
                  <a:spcPct val="115000"/>
                </a:lnSpc>
              </a:pPr>
              <a:r>
                <a:rPr lang="ko-KR" altLang="en-US" sz="1700" u="none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우편번호 구성체계</a:t>
              </a:r>
            </a:p>
          </p:txBody>
        </p:sp>
      </p:grpSp>
      <p:grpSp>
        <p:nvGrpSpPr>
          <p:cNvPr id="41" name="그룹 66"/>
          <p:cNvGrpSpPr>
            <a:grpSpLocks/>
          </p:cNvGrpSpPr>
          <p:nvPr/>
        </p:nvGrpSpPr>
        <p:grpSpPr bwMode="auto">
          <a:xfrm>
            <a:off x="522288" y="3929066"/>
            <a:ext cx="477837" cy="550863"/>
            <a:chOff x="1593906" y="5162574"/>
            <a:chExt cx="477764" cy="550863"/>
          </a:xfrm>
        </p:grpSpPr>
        <p:pic>
          <p:nvPicPr>
            <p:cNvPr id="42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>
                  <a:latin typeface="HY헤드라인M" pitchFamily="18" charset="-127"/>
                  <a:ea typeface="HY헤드라인M" pitchFamily="18" charset="-127"/>
                </a:rPr>
                <a:t>발</a:t>
              </a:r>
            </a:p>
          </p:txBody>
        </p:sp>
      </p:grpSp>
      <p:sp>
        <p:nvSpPr>
          <p:cNvPr id="47" name="십자형 46"/>
          <p:cNvSpPr/>
          <p:nvPr/>
        </p:nvSpPr>
        <p:spPr>
          <a:xfrm>
            <a:off x="2214563" y="4052891"/>
            <a:ext cx="246062" cy="246063"/>
          </a:xfrm>
          <a:prstGeom prst="plus">
            <a:avLst>
              <a:gd name="adj" fmla="val 4224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u="none" dirty="0"/>
          </a:p>
        </p:txBody>
      </p:sp>
      <p:sp>
        <p:nvSpPr>
          <p:cNvPr id="51" name="Rectangle 45"/>
          <p:cNvSpPr>
            <a:spLocks noChangeArrowheads="1"/>
          </p:cNvSpPr>
          <p:nvPr/>
        </p:nvSpPr>
        <p:spPr bwMode="auto">
          <a:xfrm>
            <a:off x="2135188" y="4770441"/>
            <a:ext cx="10366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시</a:t>
            </a:r>
            <a:r>
              <a:rPr lang="en-US" altLang="ko-KR" sz="1400" u="none"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구</a:t>
            </a:r>
            <a:r>
              <a:rPr lang="en-US" altLang="ko-KR" sz="1400" u="none"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군</a:t>
            </a:r>
          </a:p>
        </p:txBody>
      </p:sp>
      <p:cxnSp>
        <p:nvCxnSpPr>
          <p:cNvPr id="52" name="AutoShape 46"/>
          <p:cNvCxnSpPr>
            <a:cxnSpLocks noChangeShapeType="1"/>
          </p:cNvCxnSpPr>
          <p:nvPr/>
        </p:nvCxnSpPr>
        <p:spPr bwMode="auto">
          <a:xfrm rot="16200000" flipH="1">
            <a:off x="1651000" y="4519617"/>
            <a:ext cx="498475" cy="304800"/>
          </a:xfrm>
          <a:prstGeom prst="bentConnector2">
            <a:avLst/>
          </a:prstGeom>
          <a:noFill/>
          <a:ln w="19050">
            <a:solidFill>
              <a:srgbClr val="000066"/>
            </a:solidFill>
            <a:miter lim="800000"/>
            <a:headEnd/>
            <a:tailEnd type="triangle" w="med" len="med"/>
          </a:ln>
        </p:spPr>
      </p:cxnSp>
      <p:sp>
        <p:nvSpPr>
          <p:cNvPr id="53" name="Rectangle 47"/>
          <p:cNvSpPr>
            <a:spLocks noChangeArrowheads="1"/>
          </p:cNvSpPr>
          <p:nvPr/>
        </p:nvSpPr>
        <p:spPr bwMode="auto">
          <a:xfrm>
            <a:off x="2157413" y="5154616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지역권</a:t>
            </a:r>
          </a:p>
        </p:txBody>
      </p:sp>
      <p:cxnSp>
        <p:nvCxnSpPr>
          <p:cNvPr id="54" name="AutoShape 48"/>
          <p:cNvCxnSpPr>
            <a:cxnSpLocks noChangeShapeType="1"/>
          </p:cNvCxnSpPr>
          <p:nvPr/>
        </p:nvCxnSpPr>
        <p:spPr bwMode="auto">
          <a:xfrm rot="16200000" flipH="1">
            <a:off x="1223169" y="4444210"/>
            <a:ext cx="852487" cy="815975"/>
          </a:xfrm>
          <a:prstGeom prst="bentConnector2">
            <a:avLst/>
          </a:prstGeom>
          <a:noFill/>
          <a:ln w="19050">
            <a:solidFill>
              <a:srgbClr val="000066"/>
            </a:solidFill>
            <a:miter lim="800000"/>
            <a:headEnd/>
            <a:tailEnd type="triangle" w="med" len="med"/>
          </a:ln>
        </p:spPr>
      </p:cxnSp>
      <p:sp>
        <p:nvSpPr>
          <p:cNvPr id="55" name="Rectangle 49"/>
          <p:cNvSpPr>
            <a:spLocks noChangeArrowheads="1"/>
          </p:cNvSpPr>
          <p:nvPr/>
        </p:nvSpPr>
        <p:spPr bwMode="auto">
          <a:xfrm>
            <a:off x="2138363" y="5545141"/>
            <a:ext cx="1219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특별</a:t>
            </a:r>
            <a:r>
              <a:rPr lang="en-US" altLang="ko-KR" sz="1400" u="none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광역</a:t>
            </a:r>
            <a:r>
              <a:rPr lang="en-US" altLang="ko-KR" sz="1400" u="none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1400" u="none">
                <a:latin typeface="휴먼모음T" pitchFamily="18" charset="-127"/>
                <a:ea typeface="휴먼모음T" pitchFamily="18" charset="-127"/>
              </a:rPr>
              <a:t>시</a:t>
            </a:r>
            <a:r>
              <a:rPr lang="ko-KR" altLang="en-US" sz="1200" u="none">
                <a:ea typeface="HY견고딕" pitchFamily="18" charset="-127"/>
              </a:rPr>
              <a:t> </a:t>
            </a:r>
            <a:r>
              <a:rPr lang="en-US" altLang="ko-KR" sz="1200" u="none">
                <a:ea typeface="HY각헤드라인M" pitchFamily="18" charset="-127"/>
              </a:rPr>
              <a:t>·</a:t>
            </a:r>
            <a:r>
              <a:rPr lang="en-US" altLang="ko-KR" sz="1200" u="none">
                <a:ea typeface="HY견고딕" pitchFamily="18" charset="-127"/>
              </a:rPr>
              <a:t> </a:t>
            </a:r>
            <a:r>
              <a:rPr lang="ko-KR" altLang="en-US" sz="1200" u="none">
                <a:ea typeface="HY견고딕" pitchFamily="18" charset="-127"/>
              </a:rPr>
              <a:t>도</a:t>
            </a:r>
          </a:p>
        </p:txBody>
      </p:sp>
      <p:cxnSp>
        <p:nvCxnSpPr>
          <p:cNvPr id="56" name="AutoShape 50"/>
          <p:cNvCxnSpPr>
            <a:cxnSpLocks noChangeShapeType="1"/>
          </p:cNvCxnSpPr>
          <p:nvPr/>
        </p:nvCxnSpPr>
        <p:spPr bwMode="auto">
          <a:xfrm rot="16200000" flipH="1">
            <a:off x="761207" y="4404522"/>
            <a:ext cx="1255712" cy="1349375"/>
          </a:xfrm>
          <a:prstGeom prst="bentConnector2">
            <a:avLst/>
          </a:prstGeom>
          <a:noFill/>
          <a:ln w="19050">
            <a:solidFill>
              <a:srgbClr val="000066"/>
            </a:solidFill>
            <a:miter lim="800000"/>
            <a:headEnd/>
            <a:tailEnd type="triangle" w="med" len="med"/>
          </a:ln>
        </p:spPr>
      </p:cxnSp>
      <p:cxnSp>
        <p:nvCxnSpPr>
          <p:cNvPr id="57" name="Shape 56"/>
          <p:cNvCxnSpPr/>
          <p:nvPr/>
        </p:nvCxnSpPr>
        <p:spPr bwMode="auto">
          <a:xfrm rot="16200000" flipH="1">
            <a:off x="3955257" y="3929864"/>
            <a:ext cx="298450" cy="1439863"/>
          </a:xfrm>
          <a:prstGeom prst="bentConnector2">
            <a:avLst/>
          </a:prstGeom>
          <a:ln w="1905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그룹 67"/>
          <p:cNvGrpSpPr>
            <a:grpSpLocks/>
          </p:cNvGrpSpPr>
          <p:nvPr/>
        </p:nvGrpSpPr>
        <p:grpSpPr bwMode="auto">
          <a:xfrm>
            <a:off x="1033463" y="3932241"/>
            <a:ext cx="477837" cy="550863"/>
            <a:chOff x="1593906" y="5162574"/>
            <a:chExt cx="477764" cy="550863"/>
          </a:xfrm>
        </p:grpSpPr>
        <p:pic>
          <p:nvPicPr>
            <p:cNvPr id="59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0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>
                  <a:latin typeface="HY헤드라인M" pitchFamily="18" charset="-127"/>
                  <a:ea typeface="HY헤드라인M" pitchFamily="18" charset="-127"/>
                </a:rPr>
                <a:t>송</a:t>
              </a:r>
            </a:p>
          </p:txBody>
        </p:sp>
      </p:grpSp>
      <p:grpSp>
        <p:nvGrpSpPr>
          <p:cNvPr id="61" name="그룹 70"/>
          <p:cNvGrpSpPr>
            <a:grpSpLocks/>
          </p:cNvGrpSpPr>
          <p:nvPr/>
        </p:nvGrpSpPr>
        <p:grpSpPr bwMode="auto">
          <a:xfrm>
            <a:off x="1544638" y="3935416"/>
            <a:ext cx="477837" cy="550863"/>
            <a:chOff x="1593906" y="5162574"/>
            <a:chExt cx="477764" cy="550863"/>
          </a:xfrm>
        </p:grpSpPr>
        <p:pic>
          <p:nvPicPr>
            <p:cNvPr id="62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3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>
                  <a:latin typeface="HY헤드라인M" pitchFamily="18" charset="-127"/>
                  <a:ea typeface="HY헤드라인M" pitchFamily="18" charset="-127"/>
                </a:rPr>
                <a:t>용</a:t>
              </a:r>
            </a:p>
          </p:txBody>
        </p:sp>
      </p:grpSp>
      <p:grpSp>
        <p:nvGrpSpPr>
          <p:cNvPr id="64" name="그룹 74"/>
          <p:cNvGrpSpPr>
            <a:grpSpLocks/>
          </p:cNvGrpSpPr>
          <p:nvPr/>
        </p:nvGrpSpPr>
        <p:grpSpPr bwMode="auto">
          <a:xfrm>
            <a:off x="2622550" y="3938591"/>
            <a:ext cx="477838" cy="550863"/>
            <a:chOff x="1593906" y="5162574"/>
            <a:chExt cx="477764" cy="550863"/>
          </a:xfrm>
        </p:grpSpPr>
        <p:pic>
          <p:nvPicPr>
            <p:cNvPr id="65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6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>
                  <a:latin typeface="HY헤드라인M" pitchFamily="18" charset="-127"/>
                  <a:ea typeface="HY헤드라인M" pitchFamily="18" charset="-127"/>
                </a:rPr>
                <a:t>배</a:t>
              </a:r>
            </a:p>
          </p:txBody>
        </p:sp>
      </p:grpSp>
      <p:grpSp>
        <p:nvGrpSpPr>
          <p:cNvPr id="67" name="그룹 77"/>
          <p:cNvGrpSpPr>
            <a:grpSpLocks/>
          </p:cNvGrpSpPr>
          <p:nvPr/>
        </p:nvGrpSpPr>
        <p:grpSpPr bwMode="auto">
          <a:xfrm>
            <a:off x="3133725" y="3941766"/>
            <a:ext cx="477838" cy="550863"/>
            <a:chOff x="1593906" y="5162574"/>
            <a:chExt cx="477764" cy="550863"/>
          </a:xfrm>
        </p:grpSpPr>
        <p:pic>
          <p:nvPicPr>
            <p:cNvPr id="68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>
                  <a:latin typeface="HY헤드라인M" pitchFamily="18" charset="-127"/>
                  <a:ea typeface="HY헤드라인M" pitchFamily="18" charset="-127"/>
                </a:rPr>
                <a:t>달</a:t>
              </a:r>
            </a:p>
          </p:txBody>
        </p:sp>
      </p:grpSp>
      <p:grpSp>
        <p:nvGrpSpPr>
          <p:cNvPr id="70" name="그룹 80"/>
          <p:cNvGrpSpPr>
            <a:grpSpLocks/>
          </p:cNvGrpSpPr>
          <p:nvPr/>
        </p:nvGrpSpPr>
        <p:grpSpPr bwMode="auto">
          <a:xfrm>
            <a:off x="3665538" y="3937004"/>
            <a:ext cx="477837" cy="550862"/>
            <a:chOff x="1593906" y="5162574"/>
            <a:chExt cx="477764" cy="550863"/>
          </a:xfrm>
        </p:grpSpPr>
        <p:pic>
          <p:nvPicPr>
            <p:cNvPr id="71" name="그림 33" descr="23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09725" y="5162574"/>
              <a:ext cx="461945" cy="550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" name="TextBox 84"/>
            <p:cNvSpPr txBox="1">
              <a:spLocks noChangeArrowheads="1"/>
            </p:cNvSpPr>
            <p:nvPr/>
          </p:nvSpPr>
          <p:spPr bwMode="auto">
            <a:xfrm>
              <a:off x="1593906" y="5203849"/>
              <a:ext cx="44114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ko-KR" altLang="en-US" sz="2000" u="none" dirty="0">
                  <a:latin typeface="HY헤드라인M" pitchFamily="18" charset="-127"/>
                  <a:ea typeface="HY헤드라인M" pitchFamily="18" charset="-127"/>
                </a:rPr>
                <a:t>용</a:t>
              </a:r>
            </a:p>
          </p:txBody>
        </p:sp>
      </p:grpSp>
      <p:sp>
        <p:nvSpPr>
          <p:cNvPr id="99" name="Rectangle 51"/>
          <p:cNvSpPr>
            <a:spLocks noChangeArrowheads="1"/>
          </p:cNvSpPr>
          <p:nvPr/>
        </p:nvSpPr>
        <p:spPr bwMode="auto">
          <a:xfrm>
            <a:off x="4857752" y="4143380"/>
            <a:ext cx="4106862" cy="74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동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洞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000~599  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지번그룹      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800~999 </a:t>
            </a:r>
          </a:p>
          <a:p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읍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면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800~999  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리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里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       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800~999</a:t>
            </a:r>
          </a:p>
          <a:p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사서함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600~699  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대형빌딩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1400" u="none" dirty="0">
                <a:latin typeface="휴먼모음T" pitchFamily="18" charset="-127"/>
                <a:ea typeface="휴먼모음T" pitchFamily="18" charset="-127"/>
              </a:rPr>
              <a:t>아파트 </a:t>
            </a:r>
            <a:r>
              <a:rPr lang="en-US" altLang="ko-KR" sz="1400" u="none" dirty="0">
                <a:latin typeface="휴먼모음T" pitchFamily="18" charset="-127"/>
                <a:ea typeface="휴먼모음T" pitchFamily="18" charset="-127"/>
              </a:rPr>
              <a:t>: 700~799 </a:t>
            </a:r>
          </a:p>
        </p:txBody>
      </p:sp>
      <p:graphicFrame>
        <p:nvGraphicFramePr>
          <p:cNvPr id="1026" name="Object 71"/>
          <p:cNvGraphicFramePr>
            <a:graphicFrameLocks noGrp="1" noChangeAspect="1"/>
          </p:cNvGraphicFramePr>
          <p:nvPr/>
        </p:nvGraphicFramePr>
        <p:xfrm>
          <a:off x="4429124" y="4857760"/>
          <a:ext cx="4714876" cy="2037785"/>
        </p:xfrm>
        <a:graphic>
          <a:graphicData uri="http://schemas.openxmlformats.org/presentationml/2006/ole">
            <p:oleObj spid="_x0000_s1026" name="Worksheet" r:id="rId7" imgW="5638676" imgH="2438400" progId="Excel.Shee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2" cstate="print"/>
          <a:srcRect t="79028" b="5139"/>
          <a:stretch>
            <a:fillRect/>
          </a:stretch>
        </p:blipFill>
        <p:spPr bwMode="auto">
          <a:xfrm>
            <a:off x="0" y="785794"/>
            <a:ext cx="9144000" cy="1285884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-11181" y="1012292"/>
            <a:ext cx="9063139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우편물 구분 효율화를 위해 도입한 우편번호  제도가</a:t>
            </a:r>
            <a:endParaRPr lang="en-US" altLang="ko-KR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  <a:p>
            <a:pPr algn="ctr"/>
            <a:r>
              <a:rPr lang="ko-KR" altLang="en-US" sz="2800" spc="-120" dirty="0" smtClean="0">
                <a:solidFill>
                  <a:srgbClr val="FFFF00"/>
                </a:solidFill>
                <a:latin typeface="HY울릉도B" pitchFamily="18" charset="-127"/>
                <a:ea typeface="HY울릉도B" pitchFamily="18" charset="-127"/>
              </a:rPr>
              <a:t>우편번호 중복 운영 및 집배구역과 불일치 심화</a:t>
            </a:r>
            <a:endParaRPr lang="ko-KR" altLang="en-US" spc="-120" dirty="0" smtClean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  <a:p>
            <a:pPr algn="ctr"/>
            <a:r>
              <a:rPr lang="ko-KR" altLang="en-US" spc="-12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 </a:t>
            </a:r>
          </a:p>
        </p:txBody>
      </p:sp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3" cstate="print"/>
          <a:srcRect t="5000" r="83750" b="85694"/>
          <a:stretch>
            <a:fillRect/>
          </a:stretch>
        </p:blipFill>
        <p:spPr bwMode="auto">
          <a:xfrm>
            <a:off x="71406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85780" y="407498"/>
            <a:ext cx="107151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-3-2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현행 우편번호 운영상의 문제점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15046" y="2256072"/>
            <a:ext cx="4800226" cy="4821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en-US" altLang="ko-KR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:  1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개의 주소에 </a:t>
            </a:r>
            <a:r>
              <a:rPr lang="en-US" altLang="ko-KR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3~4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개의 우편번호가 존재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0" y="2352447"/>
            <a:ext cx="2863678" cy="446843"/>
            <a:chOff x="0" y="2214553"/>
            <a:chExt cx="2863678" cy="739456"/>
          </a:xfrm>
        </p:grpSpPr>
        <p:sp>
          <p:nvSpPr>
            <p:cNvPr id="26" name="모서리가 둥근 직사각형 25"/>
            <p:cNvSpPr/>
            <p:nvPr/>
          </p:nvSpPr>
          <p:spPr bwMode="auto">
            <a:xfrm flipH="1">
              <a:off x="0" y="2214553"/>
              <a:ext cx="2857488" cy="739454"/>
            </a:xfrm>
            <a:prstGeom prst="roundRect">
              <a:avLst>
                <a:gd name="adj" fmla="val 0"/>
              </a:avLst>
            </a:prstGeom>
            <a:solidFill>
              <a:srgbClr val="000000">
                <a:alpha val="50196"/>
              </a:srgbClr>
            </a:solidFill>
            <a:ln w="12700">
              <a:solidFill>
                <a:srgbClr val="EAEAEA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1. </a:t>
              </a:r>
              <a:r>
                <a:rPr lang="ko-KR" altLang="en-US" sz="20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우편번호의 </a:t>
              </a:r>
              <a:r>
                <a:rPr lang="ko-KR" altLang="en-US" sz="2000" dirty="0" err="1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중복성</a:t>
              </a:r>
              <a:endParaRPr lang="ko-KR" altLang="ko-KR" sz="2000" dirty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  <a:cs typeface="굴림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 flipV="1">
              <a:off x="0" y="2908290"/>
              <a:ext cx="2863678" cy="45719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11029" y="2892891"/>
            <a:ext cx="7000924" cy="4821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20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및 </a:t>
            </a:r>
            <a:r>
              <a:rPr lang="ko-KR" altLang="en-US" sz="2000" spc="-120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대표동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우편번호 운영에  따른  </a:t>
            </a:r>
            <a:r>
              <a:rPr lang="ko-KR" altLang="en-US" sz="2000" spc="-120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중복성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증가</a:t>
            </a:r>
          </a:p>
        </p:txBody>
      </p:sp>
      <p:sp>
        <p:nvSpPr>
          <p:cNvPr id="31" name="직사각형 29"/>
          <p:cNvSpPr>
            <a:spLocks noChangeArrowheads="1"/>
          </p:cNvSpPr>
          <p:nvPr/>
        </p:nvSpPr>
        <p:spPr bwMode="auto">
          <a:xfrm>
            <a:off x="39156" y="3362945"/>
            <a:ext cx="9376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Clr>
                <a:srgbClr val="F29F26"/>
              </a:buClr>
            </a:pPr>
            <a:r>
              <a:rPr lang="ko-KR" altLang="en-US" sz="1600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예</a:t>
            </a:r>
            <a:r>
              <a:rPr lang="en-US" altLang="ko-KR" sz="1600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kumimoji="0" lang="en-US" altLang="ko-KR" sz="1600" u="none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[</a:t>
            </a:r>
            <a:r>
              <a:rPr kumimoji="0" lang="ko-KR" altLang="en-US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논현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1</a:t>
            </a:r>
            <a:r>
              <a:rPr kumimoji="0" lang="ko-KR" altLang="en-US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동 </a:t>
            </a:r>
            <a:r>
              <a:rPr kumimoji="0" lang="ko-KR" altLang="en-US" sz="1600" u="none" dirty="0" err="1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거평타운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] 135-010(</a:t>
            </a:r>
            <a:r>
              <a:rPr kumimoji="0" lang="ko-KR" altLang="en-US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법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), 135-011(</a:t>
            </a:r>
            <a:r>
              <a:rPr kumimoji="0" lang="ko-KR" altLang="en-US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행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), 135-545(</a:t>
            </a:r>
            <a:r>
              <a:rPr kumimoji="0" lang="ko-KR" altLang="en-US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지번</a:t>
            </a:r>
            <a:r>
              <a:rPr kumimoji="0" lang="en-US" altLang="ko-KR" sz="16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), 135-726(</a:t>
            </a:r>
            <a:r>
              <a:rPr kumimoji="0" lang="ko-KR" altLang="en-US" sz="1600" u="none" dirty="0" err="1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kumimoji="0" lang="en-US" altLang="ko-KR" sz="1600" u="none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endParaRPr kumimoji="0" lang="ko-KR" altLang="en-US" sz="1600" u="none" dirty="0">
              <a:solidFill>
                <a:srgbClr val="0033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3059556" y="5150452"/>
            <a:ext cx="2714644" cy="278812"/>
            <a:chOff x="2571737" y="3500437"/>
            <a:chExt cx="2286016" cy="500066"/>
          </a:xfrm>
        </p:grpSpPr>
        <p:sp>
          <p:nvSpPr>
            <p:cNvPr id="34" name="이등변 삼각형 33"/>
            <p:cNvSpPr/>
            <p:nvPr/>
          </p:nvSpPr>
          <p:spPr>
            <a:xfrm rot="10800000">
              <a:off x="2571737" y="3500437"/>
              <a:ext cx="2286016" cy="357190"/>
            </a:xfrm>
            <a:prstGeom prst="triangl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이등변 삼각형 34"/>
            <p:cNvSpPr/>
            <p:nvPr/>
          </p:nvSpPr>
          <p:spPr>
            <a:xfrm rot="10800000">
              <a:off x="2571737" y="3643313"/>
              <a:ext cx="2286016" cy="357190"/>
            </a:xfrm>
            <a:prstGeom prst="triangl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-103249" y="5544910"/>
            <a:ext cx="9297020" cy="1247775"/>
            <a:chOff x="-103249" y="5544910"/>
            <a:chExt cx="9297020" cy="1247775"/>
          </a:xfrm>
        </p:grpSpPr>
        <p:pic>
          <p:nvPicPr>
            <p:cNvPr id="39" name="Picture 2" descr="C:\Users\onnoo design server\Desktop\미래부\21\1.png"/>
            <p:cNvPicPr>
              <a:picLocks noChangeAspect="1" noChangeArrowheads="1"/>
            </p:cNvPicPr>
            <p:nvPr/>
          </p:nvPicPr>
          <p:blipFill>
            <a:blip r:embed="rId4" cstate="print"/>
            <a:srcRect l="21562" t="40555" r="2396" b="41250"/>
            <a:stretch>
              <a:fillRect/>
            </a:stretch>
          </p:blipFill>
          <p:spPr bwMode="auto">
            <a:xfrm>
              <a:off x="185692" y="5544910"/>
              <a:ext cx="8822836" cy="1247775"/>
            </a:xfrm>
            <a:prstGeom prst="rect">
              <a:avLst/>
            </a:prstGeom>
            <a:noFill/>
          </p:spPr>
        </p:pic>
        <p:sp>
          <p:nvSpPr>
            <p:cNvPr id="44" name="직사각형 29"/>
            <p:cNvSpPr>
              <a:spLocks noChangeArrowheads="1"/>
            </p:cNvSpPr>
            <p:nvPr/>
          </p:nvSpPr>
          <p:spPr bwMode="auto">
            <a:xfrm>
              <a:off x="-103249" y="5725735"/>
              <a:ext cx="9297020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eaLnBrk="0" hangingPunct="0">
                <a:spcBef>
                  <a:spcPct val="20000"/>
                </a:spcBef>
                <a:buClr>
                  <a:srgbClr val="F29F26"/>
                </a:buClr>
              </a:pPr>
              <a:r>
                <a:rPr lang="ko-KR" altLang="en-US" sz="2000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         고객의</a:t>
              </a:r>
              <a:r>
                <a:rPr kumimoji="0" lang="ko-KR" altLang="en-US" sz="2000" u="none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 올바른 우편번호 사용에 불편 및 혼선 초래 </a:t>
              </a:r>
              <a:endParaRPr kumimoji="0" lang="en-US" altLang="ko-KR" sz="2000" u="none" dirty="0" smtClean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endParaRPr>
            </a:p>
            <a:p>
              <a:pPr marL="342900" indent="-342900" eaLnBrk="0" hangingPunct="0">
                <a:spcBef>
                  <a:spcPct val="20000"/>
                </a:spcBef>
                <a:buClr>
                  <a:srgbClr val="F29F26"/>
                </a:buClr>
              </a:pPr>
              <a:r>
                <a:rPr kumimoji="0" lang="ko-KR" altLang="en-US" sz="2000" u="none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         잘못된 우편번호 사용으로 인한</a:t>
              </a:r>
              <a:r>
                <a:rPr lang="en-US" altLang="ko-KR" sz="2000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 </a:t>
              </a:r>
              <a:r>
                <a:rPr lang="ko-KR" altLang="en-US" sz="2000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우편물 수작업 증가</a:t>
              </a:r>
              <a:r>
                <a:rPr lang="en-US" altLang="ko-KR" sz="2000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, </a:t>
              </a:r>
              <a:r>
                <a:rPr lang="ko-KR" altLang="en-US" sz="2000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구분효율성 저해</a:t>
              </a:r>
              <a:r>
                <a:rPr kumimoji="0" lang="ko-KR" altLang="en-US" sz="2000" u="none" dirty="0" smtClean="0">
                  <a:solidFill>
                    <a:srgbClr val="0033CC"/>
                  </a:solidFill>
                  <a:latin typeface="HY울릉도B" pitchFamily="18" charset="-127"/>
                  <a:ea typeface="HY울릉도B" pitchFamily="18" charset="-127"/>
                </a:rPr>
                <a:t> </a:t>
              </a:r>
              <a:endParaRPr kumimoji="0" lang="en-US" altLang="ko-KR" sz="2000" u="none" dirty="0">
                <a:solidFill>
                  <a:srgbClr val="0033CC"/>
                </a:solidFill>
                <a:latin typeface="HY울릉도B" pitchFamily="18" charset="-127"/>
                <a:ea typeface="HY울릉도B" pitchFamily="18" charset="-127"/>
              </a:endParaRPr>
            </a:p>
          </p:txBody>
        </p:sp>
        <p:pic>
          <p:nvPicPr>
            <p:cNvPr id="45" name="Picture 4" descr="C:\Users\onnoo design server\Desktop\미래부\17\2.png"/>
            <p:cNvPicPr>
              <a:picLocks noChangeAspect="1" noChangeArrowheads="1"/>
            </p:cNvPicPr>
            <p:nvPr/>
          </p:nvPicPr>
          <p:blipFill>
            <a:blip r:embed="rId5" cstate="print"/>
            <a:srcRect l="6771" t="37361" r="90625" b="57639"/>
            <a:stretch>
              <a:fillRect/>
            </a:stretch>
          </p:blipFill>
          <p:spPr bwMode="auto">
            <a:xfrm>
              <a:off x="486252" y="5752586"/>
              <a:ext cx="251950" cy="342900"/>
            </a:xfrm>
            <a:prstGeom prst="rect">
              <a:avLst/>
            </a:prstGeom>
            <a:noFill/>
          </p:spPr>
        </p:pic>
        <p:pic>
          <p:nvPicPr>
            <p:cNvPr id="46" name="Picture 4" descr="C:\Users\onnoo design server\Desktop\미래부\17\2.png"/>
            <p:cNvPicPr>
              <a:picLocks noChangeAspect="1" noChangeArrowheads="1"/>
            </p:cNvPicPr>
            <p:nvPr/>
          </p:nvPicPr>
          <p:blipFill>
            <a:blip r:embed="rId5" cstate="print"/>
            <a:srcRect l="6771" t="37361" r="90625" b="57639"/>
            <a:stretch>
              <a:fillRect/>
            </a:stretch>
          </p:blipFill>
          <p:spPr bwMode="auto">
            <a:xfrm>
              <a:off x="486252" y="6113478"/>
              <a:ext cx="251950" cy="342900"/>
            </a:xfrm>
            <a:prstGeom prst="rect">
              <a:avLst/>
            </a:prstGeom>
            <a:noFill/>
          </p:spPr>
        </p:pic>
      </p:grpSp>
      <p:grpSp>
        <p:nvGrpSpPr>
          <p:cNvPr id="47" name="그룹 23"/>
          <p:cNvGrpSpPr/>
          <p:nvPr/>
        </p:nvGrpSpPr>
        <p:grpSpPr>
          <a:xfrm>
            <a:off x="0" y="4070999"/>
            <a:ext cx="2863678" cy="472969"/>
            <a:chOff x="0" y="2214553"/>
            <a:chExt cx="2863678" cy="739456"/>
          </a:xfrm>
        </p:grpSpPr>
        <p:sp>
          <p:nvSpPr>
            <p:cNvPr id="48" name="모서리가 둥근 직사각형 47"/>
            <p:cNvSpPr/>
            <p:nvPr/>
          </p:nvSpPr>
          <p:spPr bwMode="auto">
            <a:xfrm flipH="1">
              <a:off x="0" y="2214553"/>
              <a:ext cx="2857488" cy="739454"/>
            </a:xfrm>
            <a:prstGeom prst="roundRect">
              <a:avLst>
                <a:gd name="adj" fmla="val 0"/>
              </a:avLst>
            </a:prstGeom>
            <a:solidFill>
              <a:srgbClr val="000000">
                <a:alpha val="50196"/>
              </a:srgbClr>
            </a:solidFill>
            <a:ln w="12700">
              <a:solidFill>
                <a:srgbClr val="EAEAEA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2. </a:t>
              </a:r>
              <a:r>
                <a:rPr lang="ko-KR" altLang="en-US" sz="20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  <a:cs typeface="굴림" pitchFamily="50" charset="-127"/>
                </a:rPr>
                <a:t>집배구역과 불일치</a:t>
              </a:r>
              <a:endParaRPr lang="ko-KR" altLang="ko-KR" sz="2000" dirty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  <a:cs typeface="굴림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 flipV="1">
              <a:off x="0" y="2908290"/>
              <a:ext cx="2863678" cy="45719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3002794" y="3953622"/>
            <a:ext cx="614120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우편번호의 </a:t>
            </a:r>
            <a:r>
              <a:rPr lang="ko-KR" altLang="en-US" sz="2000" spc="-120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중복성</a:t>
            </a:r>
            <a:r>
              <a:rPr lang="en-US" altLang="ko-KR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 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불필요한 </a:t>
            </a:r>
            <a:r>
              <a:rPr lang="ko-KR" altLang="en-US" sz="2000" spc="-120" dirty="0" err="1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운영 등으로 </a:t>
            </a:r>
            <a:endParaRPr lang="en-US" altLang="ko-KR" sz="2000" spc="-120" dirty="0" smtClean="0"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집배원 담당구역과 불일치 심화</a:t>
            </a: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nnoo design server\Desktop\미래부\3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43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onnoo design server\Desktop\미래부\3\3.png"/>
          <p:cNvPicPr>
            <a:picLocks noChangeAspect="1" noChangeArrowheads="1"/>
          </p:cNvPicPr>
          <p:nvPr/>
        </p:nvPicPr>
        <p:blipFill>
          <a:blip r:embed="rId3" cstate="print"/>
          <a:srcRect l="36667" t="48194"/>
          <a:stretch>
            <a:fillRect/>
          </a:stretch>
        </p:blipFill>
        <p:spPr bwMode="auto">
          <a:xfrm>
            <a:off x="3352800" y="3305175"/>
            <a:ext cx="5791200" cy="3552825"/>
          </a:xfrm>
          <a:prstGeom prst="rect">
            <a:avLst/>
          </a:prstGeom>
          <a:noFill/>
        </p:spPr>
      </p:pic>
      <p:pic>
        <p:nvPicPr>
          <p:cNvPr id="3077" name="Picture 5" descr="C:\Users\onnoo design server\Desktop\미래부\3\2.png"/>
          <p:cNvPicPr>
            <a:picLocks noChangeAspect="1" noChangeArrowheads="1"/>
          </p:cNvPicPr>
          <p:nvPr/>
        </p:nvPicPr>
        <p:blipFill>
          <a:blip r:embed="rId4" cstate="print"/>
          <a:srcRect r="17812" b="15694"/>
          <a:stretch>
            <a:fillRect/>
          </a:stretch>
        </p:blipFill>
        <p:spPr bwMode="auto">
          <a:xfrm>
            <a:off x="0" y="0"/>
            <a:ext cx="7515225" cy="5781675"/>
          </a:xfrm>
          <a:prstGeom prst="rect">
            <a:avLst/>
          </a:prstGeom>
          <a:noFill/>
        </p:spPr>
      </p:pic>
      <p:pic>
        <p:nvPicPr>
          <p:cNvPr id="8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5" cstate="print"/>
          <a:srcRect l="30000" t="17593" r="11944" b="70740"/>
          <a:stretch>
            <a:fillRect/>
          </a:stretch>
        </p:blipFill>
        <p:spPr bwMode="auto">
          <a:xfrm>
            <a:off x="1305938" y="396021"/>
            <a:ext cx="7143768" cy="128588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297603" y="826176"/>
            <a:ext cx="578647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endParaRPr lang="ko-KR" altLang="en-US" sz="32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90255" y="819328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rPr>
              <a:t>Ⅱ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pic>
        <p:nvPicPr>
          <p:cNvPr id="10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63194" y="2634614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77482" y="3566166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83198" y="4540580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031748" y="2834636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7466" y="3754758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-3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71754" y="4729172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-4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09006" y="2820031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개념 및 구성체계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09006" y="3760050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부여체계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09006" y="4731501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부여내역과 변경절차</a:t>
            </a:r>
          </a:p>
        </p:txBody>
      </p:sp>
      <p:pic>
        <p:nvPicPr>
          <p:cNvPr id="21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94605" y="5497844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063159" y="5697866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-5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09006" y="5668662"/>
            <a:ext cx="525498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민간</a:t>
            </a:r>
            <a:r>
              <a:rPr lang="en-US" altLang="ko-KR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국민</a:t>
            </a:r>
            <a:r>
              <a:rPr lang="en-US" altLang="ko-KR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의 새우편번호 사용환경 지원</a:t>
            </a:r>
          </a:p>
        </p:txBody>
      </p:sp>
      <p:pic>
        <p:nvPicPr>
          <p:cNvPr id="25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67004" y="1712594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2060959" y="1912616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12816" y="1898011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추진 경과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21354" t="76805" r="2188" b="4028"/>
          <a:stretch>
            <a:fillRect/>
          </a:stretch>
        </p:blipFill>
        <p:spPr bwMode="auto">
          <a:xfrm>
            <a:off x="1477712" y="4511182"/>
            <a:ext cx="7380568" cy="1193626"/>
          </a:xfrm>
          <a:prstGeom prst="rect">
            <a:avLst/>
          </a:prstGeom>
          <a:noFill/>
        </p:spPr>
      </p:pic>
      <p:pic>
        <p:nvPicPr>
          <p:cNvPr id="54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3" cstate="print"/>
          <a:srcRect l="3125" t="59028" r="73750" b="23889"/>
          <a:stretch>
            <a:fillRect/>
          </a:stretch>
        </p:blipFill>
        <p:spPr bwMode="auto">
          <a:xfrm>
            <a:off x="369404" y="4746316"/>
            <a:ext cx="1572453" cy="594362"/>
          </a:xfrm>
          <a:prstGeom prst="rect">
            <a:avLst/>
          </a:prstGeom>
          <a:noFill/>
        </p:spPr>
      </p:pic>
      <p:pic>
        <p:nvPicPr>
          <p:cNvPr id="9218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14583" t="22500" r="3959" b="59306"/>
          <a:stretch>
            <a:fillRect/>
          </a:stretch>
        </p:blipFill>
        <p:spPr bwMode="auto">
          <a:xfrm>
            <a:off x="1335921" y="893971"/>
            <a:ext cx="7590095" cy="918082"/>
          </a:xfrm>
          <a:prstGeom prst="rect">
            <a:avLst/>
          </a:prstGeom>
          <a:noFill/>
        </p:spPr>
      </p:pic>
      <p:pic>
        <p:nvPicPr>
          <p:cNvPr id="9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21354" t="76805" r="2188" b="4028"/>
          <a:stretch>
            <a:fillRect/>
          </a:stretch>
        </p:blipFill>
        <p:spPr bwMode="auto">
          <a:xfrm>
            <a:off x="1857356" y="3574731"/>
            <a:ext cx="7000924" cy="964211"/>
          </a:xfrm>
          <a:prstGeom prst="rect">
            <a:avLst/>
          </a:prstGeom>
          <a:noFill/>
        </p:spPr>
      </p:pic>
      <p:pic>
        <p:nvPicPr>
          <p:cNvPr id="10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21562" t="40555" r="2396" b="41250"/>
          <a:stretch>
            <a:fillRect/>
          </a:stretch>
        </p:blipFill>
        <p:spPr bwMode="auto">
          <a:xfrm>
            <a:off x="1814919" y="1891379"/>
            <a:ext cx="7043362" cy="816301"/>
          </a:xfrm>
          <a:prstGeom prst="rect">
            <a:avLst/>
          </a:prstGeom>
          <a:noFill/>
        </p:spPr>
      </p:pic>
      <p:pic>
        <p:nvPicPr>
          <p:cNvPr id="11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15416" t="58472" r="4688" b="23056"/>
          <a:stretch>
            <a:fillRect/>
          </a:stretch>
        </p:blipFill>
        <p:spPr bwMode="auto">
          <a:xfrm>
            <a:off x="1318259" y="2760750"/>
            <a:ext cx="7540021" cy="809492"/>
          </a:xfrm>
          <a:prstGeom prst="rect">
            <a:avLst/>
          </a:prstGeom>
          <a:noFill/>
        </p:spPr>
      </p:pic>
      <p:pic>
        <p:nvPicPr>
          <p:cNvPr id="9219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2708" t="22500" r="73750" b="60972"/>
          <a:stretch>
            <a:fillRect/>
          </a:stretch>
        </p:blipFill>
        <p:spPr bwMode="auto">
          <a:xfrm>
            <a:off x="315386" y="1011538"/>
            <a:ext cx="1466830" cy="631512"/>
          </a:xfrm>
          <a:prstGeom prst="rect">
            <a:avLst/>
          </a:prstGeom>
          <a:noFill/>
        </p:spPr>
      </p:pic>
      <p:pic>
        <p:nvPicPr>
          <p:cNvPr id="17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5" cstate="print"/>
          <a:srcRect l="10000" t="41667" r="66771" b="43194"/>
          <a:stretch>
            <a:fillRect/>
          </a:stretch>
        </p:blipFill>
        <p:spPr bwMode="auto">
          <a:xfrm>
            <a:off x="914401" y="2019831"/>
            <a:ext cx="1371584" cy="544973"/>
          </a:xfrm>
          <a:prstGeom prst="rect">
            <a:avLst/>
          </a:prstGeom>
          <a:noFill/>
        </p:spPr>
      </p:pic>
      <p:pic>
        <p:nvPicPr>
          <p:cNvPr id="18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6" cstate="print"/>
          <a:srcRect l="3125" t="59028" r="73750" b="23889"/>
          <a:stretch>
            <a:fillRect/>
          </a:stretch>
        </p:blipFill>
        <p:spPr bwMode="auto">
          <a:xfrm>
            <a:off x="285720" y="2824430"/>
            <a:ext cx="1428760" cy="648248"/>
          </a:xfrm>
          <a:prstGeom prst="rect">
            <a:avLst/>
          </a:prstGeom>
          <a:noFill/>
        </p:spPr>
      </p:pic>
      <p:pic>
        <p:nvPicPr>
          <p:cNvPr id="19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7" cstate="print"/>
          <a:srcRect l="9687" t="77222" r="67396" b="6667"/>
          <a:stretch>
            <a:fillRect/>
          </a:stretch>
        </p:blipFill>
        <p:spPr bwMode="auto">
          <a:xfrm>
            <a:off x="857224" y="3694749"/>
            <a:ext cx="1500198" cy="653554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1856509" y="1076034"/>
            <a:ext cx="6072230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시행대비 자체 개편안 검토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- 6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자리 활용한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3-3-2,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신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3-3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등 개편안 검토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16099" y="214290"/>
            <a:ext cx="544070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latin typeface="HY울릉도B" pitchFamily="18" charset="-127"/>
                <a:ea typeface="HY울릉도B" pitchFamily="18" charset="-127"/>
              </a:rPr>
              <a:t>추진경과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4974" y="1162170"/>
            <a:ext cx="197332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`08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~`09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372252" y="2111397"/>
            <a:ext cx="6072230" cy="338554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국가경쟁력강화위원회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국가기초구역제도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[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구역번호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]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도입 추진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00718" y="2105163"/>
            <a:ext cx="163613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`09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5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0034" y="2954968"/>
            <a:ext cx="164919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`11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8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94896" y="2854350"/>
            <a:ext cx="645731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도로명주소법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 및 구역번호 명문화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소방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우편 등 공공기관의 관할구역 표준화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80005" y="3829158"/>
            <a:ext cx="164919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`12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12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439472" y="3720058"/>
            <a:ext cx="645731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안행부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 및 구역번호 확정고시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전국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34,140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개 기초구역 설정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24527" y="4856851"/>
            <a:ext cx="111851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`13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037786" y="4634872"/>
            <a:ext cx="6688197" cy="830997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우본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국가기초구역번호의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사용 추진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기본계획 수립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(`13.4.),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대국민 홍보계획 수립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(`13.11.)</a:t>
            </a: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시행일 확정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(`15.8.1.)</a:t>
            </a:r>
            <a:endParaRPr lang="ko-KR" altLang="en-US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5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8" cstate="print"/>
          <a:srcRect t="5000" r="83750" b="85694"/>
          <a:stretch>
            <a:fillRect/>
          </a:stretch>
        </p:blipFill>
        <p:spPr bwMode="auto">
          <a:xfrm>
            <a:off x="0" y="91441"/>
            <a:ext cx="1485900" cy="857256"/>
          </a:xfrm>
          <a:prstGeom prst="rect">
            <a:avLst/>
          </a:prstGeom>
          <a:noFill/>
        </p:spPr>
      </p:pic>
      <p:sp>
        <p:nvSpPr>
          <p:cNvPr id="56" name="TextBox 55"/>
          <p:cNvSpPr txBox="1"/>
          <p:nvPr/>
        </p:nvSpPr>
        <p:spPr>
          <a:xfrm>
            <a:off x="311181" y="340232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pic>
        <p:nvPicPr>
          <p:cNvPr id="57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21354" t="76805" r="2188" b="4028"/>
          <a:stretch>
            <a:fillRect/>
          </a:stretch>
        </p:blipFill>
        <p:spPr bwMode="auto">
          <a:xfrm>
            <a:off x="1905252" y="5673518"/>
            <a:ext cx="7000924" cy="964211"/>
          </a:xfrm>
          <a:prstGeom prst="rect">
            <a:avLst/>
          </a:prstGeom>
          <a:noFill/>
        </p:spPr>
      </p:pic>
      <p:pic>
        <p:nvPicPr>
          <p:cNvPr id="58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7" cstate="print"/>
          <a:srcRect l="9687" t="77222" r="67396" b="6667"/>
          <a:stretch>
            <a:fillRect/>
          </a:stretch>
        </p:blipFill>
        <p:spPr bwMode="auto">
          <a:xfrm>
            <a:off x="905120" y="5793536"/>
            <a:ext cx="1500198" cy="653554"/>
          </a:xfrm>
          <a:prstGeom prst="rect">
            <a:avLst/>
          </a:prstGeom>
          <a:noFill/>
        </p:spPr>
      </p:pic>
      <p:sp>
        <p:nvSpPr>
          <p:cNvPr id="59" name="TextBox 58"/>
          <p:cNvSpPr txBox="1"/>
          <p:nvPr/>
        </p:nvSpPr>
        <p:spPr>
          <a:xfrm>
            <a:off x="1119434" y="5936412"/>
            <a:ext cx="164919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`13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12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487368" y="5818845"/>
            <a:ext cx="645731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우본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대국민 공고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사용환경 지원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부여내역 공개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, 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전환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제공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11181" y="407498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44197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개념 및 구성체계</a:t>
            </a:r>
          </a:p>
        </p:txBody>
      </p:sp>
      <p:grpSp>
        <p:nvGrpSpPr>
          <p:cNvPr id="2" name="그룹 31"/>
          <p:cNvGrpSpPr>
            <a:grpSpLocks/>
          </p:cNvGrpSpPr>
          <p:nvPr/>
        </p:nvGrpSpPr>
        <p:grpSpPr bwMode="auto">
          <a:xfrm>
            <a:off x="39189" y="1142984"/>
            <a:ext cx="1445326" cy="1285884"/>
            <a:chOff x="288689" y="-442156"/>
            <a:chExt cx="1444761" cy="1621476"/>
          </a:xfrm>
        </p:grpSpPr>
        <p:grpSp>
          <p:nvGrpSpPr>
            <p:cNvPr id="3" name="그룹 36"/>
            <p:cNvGrpSpPr>
              <a:grpSpLocks/>
            </p:cNvGrpSpPr>
            <p:nvPr/>
          </p:nvGrpSpPr>
          <p:grpSpPr bwMode="auto">
            <a:xfrm>
              <a:off x="316195" y="-442156"/>
              <a:ext cx="1375824" cy="1621476"/>
              <a:chOff x="316195" y="-442156"/>
              <a:chExt cx="1375824" cy="1621476"/>
            </a:xfrm>
          </p:grpSpPr>
          <p:pic>
            <p:nvPicPr>
              <p:cNvPr id="34" name="그림 33" descr="그림2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16195" y="-442156"/>
                <a:ext cx="1375824" cy="655227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35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799123"/>
                <a:ext cx="1215510" cy="380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3" name="직사각형 32"/>
            <p:cNvSpPr/>
            <p:nvPr/>
          </p:nvSpPr>
          <p:spPr>
            <a:xfrm>
              <a:off x="288689" y="-355626"/>
              <a:ext cx="1444761" cy="461375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개념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421266" y="1031775"/>
            <a:ext cx="850275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국가기초구역에 부여된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자리 구역번호를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`15.8.1.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부터 </a:t>
            </a:r>
            <a:r>
              <a:rPr lang="ko-KR" altLang="en-US" sz="20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새우편번호로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사용</a:t>
            </a:r>
            <a:endParaRPr lang="en-US" altLang="ko-KR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국가기초구역번호가  </a:t>
            </a:r>
            <a:r>
              <a:rPr lang="ko-KR" altLang="en-US" sz="20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새우편번호입니다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.</a:t>
            </a:r>
            <a:endParaRPr lang="ko-KR" altLang="en-US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4" name="그룹 31"/>
          <p:cNvGrpSpPr>
            <a:grpSpLocks/>
          </p:cNvGrpSpPr>
          <p:nvPr/>
        </p:nvGrpSpPr>
        <p:grpSpPr bwMode="auto">
          <a:xfrm>
            <a:off x="65315" y="4262168"/>
            <a:ext cx="1445326" cy="655640"/>
            <a:chOff x="288689" y="484740"/>
            <a:chExt cx="1444761" cy="655214"/>
          </a:xfrm>
        </p:grpSpPr>
        <p:grpSp>
          <p:nvGrpSpPr>
            <p:cNvPr id="5" name="그룹 36"/>
            <p:cNvGrpSpPr>
              <a:grpSpLocks/>
            </p:cNvGrpSpPr>
            <p:nvPr/>
          </p:nvGrpSpPr>
          <p:grpSpPr bwMode="auto">
            <a:xfrm>
              <a:off x="316195" y="484740"/>
              <a:ext cx="1375824" cy="655214"/>
              <a:chOff x="316195" y="484740"/>
              <a:chExt cx="1375824" cy="655214"/>
            </a:xfrm>
          </p:grpSpPr>
          <p:pic>
            <p:nvPicPr>
              <p:cNvPr id="45" name="그림 44" descr="그림2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16195" y="484740"/>
                <a:ext cx="1375824" cy="655214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46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616365"/>
                <a:ext cx="1215510" cy="3801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4" name="직사각형 43"/>
            <p:cNvSpPr/>
            <p:nvPr/>
          </p:nvSpPr>
          <p:spPr>
            <a:xfrm>
              <a:off x="288689" y="584320"/>
              <a:ext cx="1444761" cy="461365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구성체계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643042" y="4335240"/>
            <a:ext cx="700255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en-US" altLang="ko-KR" sz="2000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lang="ko-KR" altLang="en-US" sz="2000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자리 중 앞 </a:t>
            </a:r>
            <a:r>
              <a:rPr lang="en-US" altLang="ko-KR" sz="2000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3</a:t>
            </a:r>
            <a:r>
              <a:rPr lang="ko-KR" altLang="en-US" sz="2000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자리로 </a:t>
            </a:r>
            <a:r>
              <a:rPr lang="ko-KR" altLang="en-US" sz="2000" spc="-120" dirty="0" err="1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시군구를</a:t>
            </a:r>
            <a:r>
              <a:rPr lang="ko-KR" altLang="en-US" sz="2000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 구별</a:t>
            </a:r>
            <a:r>
              <a:rPr lang="ko-KR" altLang="en-US" spc="-120" dirty="0" smtClean="0">
                <a:solidFill>
                  <a:srgbClr val="014AAE"/>
                </a:solidFill>
                <a:latin typeface="HY울릉도B" pitchFamily="18" charset="-127"/>
                <a:ea typeface="HY울릉도B" pitchFamily="18" charset="-127"/>
              </a:rPr>
              <a:t>하고</a:t>
            </a:r>
            <a:r>
              <a:rPr lang="en-US" altLang="ko-KR" spc="-120" dirty="0" smtClean="0"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뒤 </a:t>
            </a:r>
            <a:r>
              <a:rPr lang="en-US" altLang="ko-KR" spc="-120" dirty="0" smtClean="0">
                <a:latin typeface="HY울릉도B" pitchFamily="18" charset="-127"/>
                <a:ea typeface="HY울릉도B" pitchFamily="18" charset="-127"/>
              </a:rPr>
              <a:t>2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자리는 </a:t>
            </a:r>
            <a:r>
              <a:rPr lang="ko-KR" altLang="en-US" spc="-120" dirty="0" err="1" smtClean="0">
                <a:latin typeface="HY울릉도B" pitchFamily="18" charset="-127"/>
                <a:ea typeface="HY울릉도B" pitchFamily="18" charset="-127"/>
              </a:rPr>
              <a:t>연번으로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 부여</a:t>
            </a:r>
          </a:p>
        </p:txBody>
      </p:sp>
      <p:pic>
        <p:nvPicPr>
          <p:cNvPr id="23" name="Picture 50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928802"/>
            <a:ext cx="8643998" cy="2025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제목 3"/>
          <p:cNvSpPr txBox="1">
            <a:spLocks/>
          </p:cNvSpPr>
          <p:nvPr/>
        </p:nvSpPr>
        <p:spPr bwMode="auto">
          <a:xfrm>
            <a:off x="285720" y="2071678"/>
            <a:ext cx="833596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chemeClr val="tx1"/>
            </a:outerShdw>
          </a:effectLst>
        </p:spPr>
        <p:txBody>
          <a:bodyPr anchor="ctr"/>
          <a:lstStyle/>
          <a:p>
            <a:pPr eaLnBrk="0" hangingPunct="0">
              <a:defRPr/>
            </a:pPr>
            <a:r>
              <a:rPr lang="en-US" altLang="ko-KR" sz="16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en-US" altLang="ko-KR" sz="1600" u="none" kern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                               </a:t>
            </a:r>
            <a:r>
              <a:rPr lang="ko-KR" altLang="en-US" sz="1500" u="none" kern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북한 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3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만개를 제외한 남한 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7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만개 중 시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·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군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·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구 통폐합 등을 </a:t>
            </a:r>
            <a:r>
              <a:rPr lang="ko-KR" altLang="en-US" sz="1500" u="none" kern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고려하여</a:t>
            </a:r>
            <a:endParaRPr lang="en-US" altLang="ko-KR" sz="1500" u="none" kern="0" dirty="0" smtClean="0">
              <a:latin typeface="HY헤드라인M" pitchFamily="18" charset="-127"/>
              <a:ea typeface="HY헤드라인M" pitchFamily="18" charset="-127"/>
              <a:cs typeface="+mj-cs"/>
            </a:endParaRPr>
          </a:p>
          <a:p>
            <a:pPr eaLnBrk="0" hangingPunct="0">
              <a:defRPr/>
            </a:pPr>
            <a:r>
              <a:rPr lang="ko-KR" altLang="en-US" sz="1500" u="none" kern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                                  시</a:t>
            </a:r>
            <a:r>
              <a:rPr lang="en-US" altLang="ko-KR" sz="1500" u="none" kern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·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도와 시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·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군</a:t>
            </a:r>
            <a:r>
              <a:rPr lang="en-US" altLang="ko-KR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·</a:t>
            </a:r>
            <a:r>
              <a:rPr lang="ko-KR" altLang="en-US" sz="1500" u="none" kern="0" dirty="0">
                <a:latin typeface="HY헤드라인M" pitchFamily="18" charset="-127"/>
                <a:ea typeface="HY헤드라인M" pitchFamily="18" charset="-127"/>
                <a:cs typeface="+mj-cs"/>
              </a:rPr>
              <a:t>구에 예비번호를 할당하고 </a:t>
            </a:r>
            <a:r>
              <a:rPr lang="ko-KR" altLang="en-US" sz="1500" u="none" kern="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총 </a:t>
            </a:r>
            <a:r>
              <a:rPr lang="en-US" altLang="ko-KR" sz="1500" u="none" kern="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3</a:t>
            </a:r>
            <a:r>
              <a:rPr lang="ko-KR" altLang="en-US" sz="1500" u="none" kern="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만</a:t>
            </a:r>
            <a:r>
              <a:rPr lang="en-US" altLang="ko-KR" sz="1500" u="none" kern="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4,140</a:t>
            </a:r>
            <a:r>
              <a:rPr lang="ko-KR" altLang="en-US" sz="1500" u="none" kern="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개 부여</a:t>
            </a:r>
            <a:endParaRPr lang="en-US" altLang="ko-KR" sz="1500" u="none" kern="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357158" y="2786058"/>
          <a:ext cx="8429686" cy="1071570"/>
        </p:xfrm>
        <a:graphic>
          <a:graphicData uri="http://schemas.openxmlformats.org/drawingml/2006/table">
            <a:tbl>
              <a:tblPr/>
              <a:tblGrid>
                <a:gridCol w="763145"/>
                <a:gridCol w="1004236"/>
                <a:gridCol w="763145"/>
                <a:gridCol w="907799"/>
                <a:gridCol w="990831"/>
                <a:gridCol w="714380"/>
                <a:gridCol w="1217194"/>
                <a:gridCol w="672841"/>
                <a:gridCol w="1396115"/>
              </a:tblGrid>
              <a:tr h="34278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구분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구역번호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할당개수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번호대역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구역번호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개수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현 행  우 편 번 호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(B)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증감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en-US" sz="1400" kern="0" spc="-10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A-B)</a:t>
                      </a:r>
                      <a:endParaRPr 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집배원 </a:t>
                      </a:r>
                      <a:r>
                        <a:rPr lang="en-US" altLang="ko-KR" sz="1400" kern="0" spc="-3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lang="ko-KR" altLang="en-US" sz="1400" kern="0" spc="-3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인당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구역번호 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시작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끝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부여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A)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예비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60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남한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2839" marR="62839" marT="17373" marB="1737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70,000</a:t>
                      </a:r>
                      <a:endParaRPr 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01000</a:t>
                      </a:r>
                      <a:endParaRPr 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69999</a:t>
                      </a:r>
                      <a:endParaRPr 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34,140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35,860</a:t>
                      </a:r>
                      <a:endParaRPr lang="en-US" sz="1050" kern="0" spc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31,985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2,155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2.2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87235" marR="62839" marT="17373" marB="17373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7" name="AutoShape 56"/>
          <p:cNvSpPr>
            <a:spLocks noChangeArrowheads="1"/>
          </p:cNvSpPr>
          <p:nvPr/>
        </p:nvSpPr>
        <p:spPr bwMode="auto">
          <a:xfrm>
            <a:off x="357158" y="2214554"/>
            <a:ext cx="1982744" cy="428628"/>
          </a:xfrm>
          <a:prstGeom prst="roundRect">
            <a:avLst>
              <a:gd name="adj" fmla="val 50000"/>
            </a:avLst>
          </a:prstGeom>
          <a:solidFill>
            <a:srgbClr val="25578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600" u="none" ker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Text Box 37"/>
          <p:cNvSpPr txBox="1">
            <a:spLocks noChangeArrowheads="1"/>
          </p:cNvSpPr>
          <p:nvPr/>
        </p:nvSpPr>
        <p:spPr bwMode="auto">
          <a:xfrm>
            <a:off x="383284" y="2253743"/>
            <a:ext cx="24119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 latinLnBrk="0">
              <a:spcAft>
                <a:spcPts val="0"/>
              </a:spcAft>
              <a:defRPr/>
            </a:pPr>
            <a:r>
              <a:rPr kumimoji="0" lang="ko-KR" altLang="en-US" sz="1600" u="none" kern="0" dirty="0" smtClean="0">
                <a:latin typeface="HY헤드라인M" pitchFamily="18" charset="-127"/>
                <a:ea typeface="HY헤드라인M" pitchFamily="18" charset="-127"/>
              </a:rPr>
              <a:t>구역번호 부여내역</a:t>
            </a:r>
            <a:endParaRPr kumimoji="0" lang="en-US" altLang="ko-KR" sz="1600" u="none" kern="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71472" y="5149635"/>
            <a:ext cx="2857520" cy="428628"/>
            <a:chOff x="3857620" y="3214686"/>
            <a:chExt cx="3071834" cy="500066"/>
          </a:xfrm>
        </p:grpSpPr>
        <p:sp>
          <p:nvSpPr>
            <p:cNvPr id="29" name="직사각형 28"/>
            <p:cNvSpPr/>
            <p:nvPr/>
          </p:nvSpPr>
          <p:spPr>
            <a:xfrm>
              <a:off x="3857620" y="3214686"/>
              <a:ext cx="500066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500562" y="3214686"/>
              <a:ext cx="500066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5143504" y="3214686"/>
              <a:ext cx="500066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786446" y="3214686"/>
              <a:ext cx="500066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6429388" y="3214686"/>
              <a:ext cx="500066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2428860" y="6534835"/>
            <a:ext cx="164307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특별</a:t>
            </a:r>
            <a:r>
              <a:rPr lang="en-US" altLang="ko-KR" sz="1500" b="1" u="none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광역</a:t>
            </a:r>
            <a:r>
              <a:rPr lang="en-US" altLang="ko-KR" sz="1500" b="1" u="none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시∙도</a:t>
            </a:r>
            <a:endParaRPr lang="ko-KR" altLang="en-US" sz="1500" b="1" u="none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180663" y="6228145"/>
            <a:ext cx="150019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시</a:t>
            </a:r>
            <a:r>
              <a:rPr lang="ko-KR" altLang="en-US" sz="1500" b="1" u="none" dirty="0" smtClean="0">
                <a:latin typeface="맑은 고딕"/>
                <a:ea typeface="맑은 고딕"/>
              </a:rPr>
              <a:t>∙</a:t>
            </a:r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군</a:t>
            </a:r>
            <a:r>
              <a:rPr lang="ko-KR" altLang="en-US" sz="1500" b="1" u="none" dirty="0" smtClean="0">
                <a:latin typeface="맑은 고딕"/>
                <a:ea typeface="맑은 고딕"/>
              </a:rPr>
              <a:t>∙</a:t>
            </a:r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구</a:t>
            </a:r>
            <a:endParaRPr lang="ko-KR" altLang="en-US" sz="1500" b="1" u="none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980361" y="5910144"/>
            <a:ext cx="129459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u="none" dirty="0" smtClean="0">
                <a:latin typeface="나눔고딕" pitchFamily="50" charset="-127"/>
                <a:ea typeface="나눔고딕" pitchFamily="50" charset="-127"/>
              </a:rPr>
              <a:t>일련번호</a:t>
            </a:r>
            <a:endParaRPr lang="ko-KR" altLang="en-US" sz="1500" b="1" u="none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55" name="Shape 54"/>
          <p:cNvCxnSpPr/>
          <p:nvPr/>
        </p:nvCxnSpPr>
        <p:spPr>
          <a:xfrm rot="16200000" flipH="1">
            <a:off x="1027257" y="5330670"/>
            <a:ext cx="1146032" cy="162897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rot="16200000" flipH="1">
            <a:off x="838951" y="6143644"/>
            <a:ext cx="1143009" cy="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hape 56"/>
          <p:cNvCxnSpPr/>
          <p:nvPr/>
        </p:nvCxnSpPr>
        <p:spPr>
          <a:xfrm rot="16200000" flipH="1">
            <a:off x="1816637" y="5755736"/>
            <a:ext cx="811144" cy="44395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hape 57"/>
          <p:cNvCxnSpPr/>
          <p:nvPr/>
        </p:nvCxnSpPr>
        <p:spPr>
          <a:xfrm rot="16200000" flipH="1">
            <a:off x="2656464" y="5513993"/>
            <a:ext cx="214314" cy="330608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hape 58"/>
          <p:cNvCxnSpPr/>
          <p:nvPr/>
        </p:nvCxnSpPr>
        <p:spPr>
          <a:xfrm rot="5400000">
            <a:off x="2955507" y="5545559"/>
            <a:ext cx="214314" cy="267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꺾인 연결선 59"/>
          <p:cNvCxnSpPr/>
          <p:nvPr/>
        </p:nvCxnSpPr>
        <p:spPr>
          <a:xfrm>
            <a:off x="2753801" y="5791050"/>
            <a:ext cx="357190" cy="26704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8335" y="5208011"/>
            <a:ext cx="4071998" cy="1365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8239" t="3860" r="17876" b="16182"/>
          <a:stretch>
            <a:fillRect/>
          </a:stretch>
        </p:blipFill>
        <p:spPr bwMode="auto">
          <a:xfrm>
            <a:off x="785" y="1568307"/>
            <a:ext cx="3660775" cy="505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25485B"/>
            </a:outerShdw>
          </a:effectLst>
        </p:spPr>
      </p:pic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3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28115" y="390564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-3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677439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부여체계</a:t>
            </a:r>
          </a:p>
        </p:txBody>
      </p:sp>
      <p:grpSp>
        <p:nvGrpSpPr>
          <p:cNvPr id="2" name="그룹 31"/>
          <p:cNvGrpSpPr>
            <a:grpSpLocks/>
          </p:cNvGrpSpPr>
          <p:nvPr/>
        </p:nvGrpSpPr>
        <p:grpSpPr bwMode="auto">
          <a:xfrm>
            <a:off x="0" y="1142984"/>
            <a:ext cx="1445326" cy="1285884"/>
            <a:chOff x="249515" y="-442156"/>
            <a:chExt cx="1444761" cy="1621476"/>
          </a:xfrm>
        </p:grpSpPr>
        <p:grpSp>
          <p:nvGrpSpPr>
            <p:cNvPr id="3" name="그룹 36"/>
            <p:cNvGrpSpPr>
              <a:grpSpLocks/>
            </p:cNvGrpSpPr>
            <p:nvPr/>
          </p:nvGrpSpPr>
          <p:grpSpPr bwMode="auto">
            <a:xfrm>
              <a:off x="316195" y="-442156"/>
              <a:ext cx="1375824" cy="1621476"/>
              <a:chOff x="316195" y="-442156"/>
              <a:chExt cx="1375824" cy="1621476"/>
            </a:xfrm>
          </p:grpSpPr>
          <p:pic>
            <p:nvPicPr>
              <p:cNvPr id="34" name="그림 33" descr="그림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-442156"/>
                <a:ext cx="1375824" cy="655227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35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799123"/>
                <a:ext cx="1215510" cy="380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3" name="직사각형 32"/>
            <p:cNvSpPr/>
            <p:nvPr/>
          </p:nvSpPr>
          <p:spPr>
            <a:xfrm>
              <a:off x="249515" y="-405043"/>
              <a:ext cx="1444761" cy="582151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부여체계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555148" y="1142323"/>
            <a:ext cx="8717070" cy="5078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서울특별시부터 </a:t>
            </a:r>
            <a:r>
              <a:rPr lang="ko-KR" altLang="en-US" spc="-120" dirty="0" err="1" smtClean="0">
                <a:latin typeface="HY울릉도B" pitchFamily="18" charset="-127"/>
                <a:ea typeface="HY울릉도B" pitchFamily="18" charset="-127"/>
              </a:rPr>
              <a:t>사행식</a:t>
            </a:r>
            <a:r>
              <a:rPr lang="en-US" altLang="ko-KR" spc="-120" dirty="0" smtClean="0"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북서→남동</a:t>
            </a:r>
            <a:r>
              <a:rPr lang="en-US" altLang="ko-KR" spc="-120" dirty="0" smtClean="0"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으로 </a:t>
            </a:r>
            <a:r>
              <a:rPr lang="ko-KR" altLang="en-US" spc="-120" dirty="0" err="1" smtClean="0">
                <a:latin typeface="HY울릉도B" pitchFamily="18" charset="-127"/>
                <a:ea typeface="HY울릉도B" pitchFamily="18" charset="-127"/>
              </a:rPr>
              <a:t>제주특별자치시까지</a:t>
            </a:r>
            <a:r>
              <a:rPr lang="ko-KR" altLang="en-US" spc="-120" dirty="0" smtClean="0">
                <a:latin typeface="HY울릉도B" pitchFamily="18" charset="-127"/>
                <a:ea typeface="HY울릉도B" pitchFamily="18" charset="-127"/>
              </a:rPr>
              <a:t> 순차적으로 부여</a:t>
            </a:r>
            <a:endParaRPr lang="ko-KR" altLang="en-US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38" name="Group 73"/>
          <p:cNvGrpSpPr>
            <a:grpSpLocks/>
          </p:cNvGrpSpPr>
          <p:nvPr/>
        </p:nvGrpSpPr>
        <p:grpSpPr bwMode="auto">
          <a:xfrm>
            <a:off x="1979672" y="2147745"/>
            <a:ext cx="500062" cy="454025"/>
            <a:chOff x="3084" y="1352"/>
            <a:chExt cx="249" cy="209"/>
          </a:xfrm>
        </p:grpSpPr>
        <p:sp>
          <p:nvSpPr>
            <p:cNvPr id="39" name="WordArt 45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강원</a:t>
              </a:r>
            </a:p>
          </p:txBody>
        </p:sp>
        <p:sp>
          <p:nvSpPr>
            <p:cNvPr id="40" name="WordArt 61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24~26</a:t>
              </a:r>
              <a:endParaRPr lang="ko-KR" altLang="en-US" sz="900" u="none" kern="10" dirty="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48" name="Group 74"/>
          <p:cNvGrpSpPr>
            <a:grpSpLocks/>
          </p:cNvGrpSpPr>
          <p:nvPr/>
        </p:nvGrpSpPr>
        <p:grpSpPr bwMode="auto">
          <a:xfrm>
            <a:off x="917634" y="2381107"/>
            <a:ext cx="501650" cy="434975"/>
            <a:chOff x="3089" y="1361"/>
            <a:chExt cx="249" cy="200"/>
          </a:xfrm>
        </p:grpSpPr>
        <p:sp>
          <p:nvSpPr>
            <p:cNvPr id="49" name="WordArt 75"/>
            <p:cNvSpPr>
              <a:spLocks noChangeArrowheads="1" noChangeShapeType="1" noTextEdit="1"/>
            </p:cNvSpPr>
            <p:nvPr/>
          </p:nvSpPr>
          <p:spPr bwMode="auto">
            <a:xfrm>
              <a:off x="3118" y="1361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서울</a:t>
              </a:r>
            </a:p>
          </p:txBody>
        </p:sp>
        <p:sp>
          <p:nvSpPr>
            <p:cNvPr id="50" name="WordArt 76"/>
            <p:cNvSpPr>
              <a:spLocks noChangeArrowheads="1" noChangeShapeType="1" noTextEdit="1"/>
            </p:cNvSpPr>
            <p:nvPr/>
          </p:nvSpPr>
          <p:spPr bwMode="auto">
            <a:xfrm>
              <a:off x="3089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01~09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51" name="Group 112"/>
          <p:cNvGrpSpPr>
            <a:grpSpLocks/>
          </p:cNvGrpSpPr>
          <p:nvPr/>
        </p:nvGrpSpPr>
        <p:grpSpPr bwMode="auto">
          <a:xfrm>
            <a:off x="1331972" y="2831957"/>
            <a:ext cx="500062" cy="387350"/>
            <a:chOff x="3089" y="1383"/>
            <a:chExt cx="249" cy="178"/>
          </a:xfrm>
        </p:grpSpPr>
        <p:sp>
          <p:nvSpPr>
            <p:cNvPr id="52" name="WordArt 113"/>
            <p:cNvSpPr>
              <a:spLocks noChangeArrowheads="1" noChangeShapeType="1" noTextEdit="1"/>
            </p:cNvSpPr>
            <p:nvPr/>
          </p:nvSpPr>
          <p:spPr bwMode="auto">
            <a:xfrm>
              <a:off x="3118" y="1383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경기</a:t>
              </a:r>
            </a:p>
          </p:txBody>
        </p:sp>
        <p:sp>
          <p:nvSpPr>
            <p:cNvPr id="53" name="WordArt 114"/>
            <p:cNvSpPr>
              <a:spLocks noChangeArrowheads="1" noChangeShapeType="1" noTextEdit="1"/>
            </p:cNvSpPr>
            <p:nvPr/>
          </p:nvSpPr>
          <p:spPr bwMode="auto">
            <a:xfrm>
              <a:off x="3089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10~20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54" name="Group 115"/>
          <p:cNvGrpSpPr>
            <a:grpSpLocks/>
          </p:cNvGrpSpPr>
          <p:nvPr/>
        </p:nvGrpSpPr>
        <p:grpSpPr bwMode="auto">
          <a:xfrm>
            <a:off x="311209" y="2547795"/>
            <a:ext cx="501650" cy="454025"/>
            <a:chOff x="3084" y="1352"/>
            <a:chExt cx="249" cy="209"/>
          </a:xfrm>
        </p:grpSpPr>
        <p:sp>
          <p:nvSpPr>
            <p:cNvPr id="62" name="WordArt 116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인천</a:t>
              </a:r>
            </a:p>
          </p:txBody>
        </p:sp>
        <p:sp>
          <p:nvSpPr>
            <p:cNvPr id="63" name="WordArt 117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21~23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64" name="Group 118"/>
          <p:cNvGrpSpPr>
            <a:grpSpLocks/>
          </p:cNvGrpSpPr>
          <p:nvPr/>
        </p:nvGrpSpPr>
        <p:grpSpPr bwMode="auto">
          <a:xfrm>
            <a:off x="476309" y="3592370"/>
            <a:ext cx="500063" cy="455612"/>
            <a:chOff x="3084" y="1352"/>
            <a:chExt cx="249" cy="209"/>
          </a:xfrm>
        </p:grpSpPr>
        <p:sp>
          <p:nvSpPr>
            <p:cNvPr id="65" name="WordArt 119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충남</a:t>
              </a:r>
            </a:p>
          </p:txBody>
        </p:sp>
        <p:sp>
          <p:nvSpPr>
            <p:cNvPr id="66" name="WordArt 120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31~33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67" name="Group 121"/>
          <p:cNvGrpSpPr>
            <a:grpSpLocks/>
          </p:cNvGrpSpPr>
          <p:nvPr/>
        </p:nvGrpSpPr>
        <p:grpSpPr bwMode="auto">
          <a:xfrm>
            <a:off x="1709797" y="3236770"/>
            <a:ext cx="501650" cy="454025"/>
            <a:chOff x="3084" y="1352"/>
            <a:chExt cx="249" cy="209"/>
          </a:xfrm>
        </p:grpSpPr>
        <p:sp>
          <p:nvSpPr>
            <p:cNvPr id="68" name="WordArt 122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충북</a:t>
              </a:r>
            </a:p>
          </p:txBody>
        </p:sp>
        <p:sp>
          <p:nvSpPr>
            <p:cNvPr id="69" name="WordArt 123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27~29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70" name="Group 127"/>
          <p:cNvGrpSpPr>
            <a:grpSpLocks/>
          </p:cNvGrpSpPr>
          <p:nvPr/>
        </p:nvGrpSpPr>
        <p:grpSpPr bwMode="auto">
          <a:xfrm>
            <a:off x="1109722" y="3384407"/>
            <a:ext cx="385762" cy="454025"/>
            <a:chOff x="4822" y="2363"/>
            <a:chExt cx="192" cy="209"/>
          </a:xfrm>
        </p:grpSpPr>
        <p:sp>
          <p:nvSpPr>
            <p:cNvPr id="71" name="WordArt 125"/>
            <p:cNvSpPr>
              <a:spLocks noChangeArrowheads="1" noChangeShapeType="1" noTextEdit="1"/>
            </p:cNvSpPr>
            <p:nvPr/>
          </p:nvSpPr>
          <p:spPr bwMode="auto">
            <a:xfrm>
              <a:off x="4822" y="2363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세종</a:t>
              </a:r>
            </a:p>
          </p:txBody>
        </p:sp>
        <p:sp>
          <p:nvSpPr>
            <p:cNvPr id="72" name="WordArt 126"/>
            <p:cNvSpPr>
              <a:spLocks noChangeArrowheads="1" noChangeShapeType="1" noTextEdit="1"/>
            </p:cNvSpPr>
            <p:nvPr/>
          </p:nvSpPr>
          <p:spPr bwMode="auto">
            <a:xfrm>
              <a:off x="4875" y="2500"/>
              <a:ext cx="91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30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73" name="Group 128"/>
          <p:cNvGrpSpPr>
            <a:grpSpLocks/>
          </p:cNvGrpSpPr>
          <p:nvPr/>
        </p:nvGrpSpPr>
        <p:grpSpPr bwMode="auto">
          <a:xfrm>
            <a:off x="1495484" y="3820970"/>
            <a:ext cx="500063" cy="454025"/>
            <a:chOff x="3084" y="1352"/>
            <a:chExt cx="249" cy="209"/>
          </a:xfrm>
        </p:grpSpPr>
        <p:sp>
          <p:nvSpPr>
            <p:cNvPr id="74" name="WordArt 129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대전</a:t>
              </a:r>
            </a:p>
          </p:txBody>
        </p:sp>
        <p:sp>
          <p:nvSpPr>
            <p:cNvPr id="75" name="WordArt 130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34~35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76" name="Group 131"/>
          <p:cNvGrpSpPr>
            <a:grpSpLocks/>
          </p:cNvGrpSpPr>
          <p:nvPr/>
        </p:nvGrpSpPr>
        <p:grpSpPr bwMode="auto">
          <a:xfrm>
            <a:off x="2422584" y="3512995"/>
            <a:ext cx="500063" cy="454025"/>
            <a:chOff x="3084" y="1352"/>
            <a:chExt cx="249" cy="209"/>
          </a:xfrm>
        </p:grpSpPr>
        <p:sp>
          <p:nvSpPr>
            <p:cNvPr id="77" name="WordArt 132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경북</a:t>
              </a:r>
            </a:p>
          </p:txBody>
        </p:sp>
        <p:sp>
          <p:nvSpPr>
            <p:cNvPr id="78" name="WordArt 133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36~40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79" name="Group 134"/>
          <p:cNvGrpSpPr>
            <a:grpSpLocks/>
          </p:cNvGrpSpPr>
          <p:nvPr/>
        </p:nvGrpSpPr>
        <p:grpSpPr bwMode="auto">
          <a:xfrm>
            <a:off x="2230497" y="4198795"/>
            <a:ext cx="500062" cy="454025"/>
            <a:chOff x="3084" y="1352"/>
            <a:chExt cx="249" cy="209"/>
          </a:xfrm>
        </p:grpSpPr>
        <p:sp>
          <p:nvSpPr>
            <p:cNvPr id="80" name="WordArt 135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대구</a:t>
              </a:r>
            </a:p>
          </p:txBody>
        </p:sp>
        <p:sp>
          <p:nvSpPr>
            <p:cNvPr id="81" name="WordArt 136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41~43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82" name="Group 137"/>
          <p:cNvGrpSpPr>
            <a:grpSpLocks/>
          </p:cNvGrpSpPr>
          <p:nvPr/>
        </p:nvGrpSpPr>
        <p:grpSpPr bwMode="auto">
          <a:xfrm>
            <a:off x="3059172" y="4598845"/>
            <a:ext cx="501650" cy="455612"/>
            <a:chOff x="3084" y="1352"/>
            <a:chExt cx="249" cy="209"/>
          </a:xfrm>
        </p:grpSpPr>
        <p:sp>
          <p:nvSpPr>
            <p:cNvPr id="83" name="WordArt 138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울산</a:t>
              </a:r>
            </a:p>
          </p:txBody>
        </p:sp>
        <p:sp>
          <p:nvSpPr>
            <p:cNvPr id="84" name="WordArt 139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44~45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85" name="Group 140"/>
          <p:cNvGrpSpPr>
            <a:grpSpLocks/>
          </p:cNvGrpSpPr>
          <p:nvPr/>
        </p:nvGrpSpPr>
        <p:grpSpPr bwMode="auto">
          <a:xfrm>
            <a:off x="2805172" y="5203682"/>
            <a:ext cx="501650" cy="454025"/>
            <a:chOff x="3084" y="1352"/>
            <a:chExt cx="249" cy="209"/>
          </a:xfrm>
        </p:grpSpPr>
        <p:sp>
          <p:nvSpPr>
            <p:cNvPr id="86" name="WordArt 141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부산</a:t>
              </a:r>
            </a:p>
          </p:txBody>
        </p:sp>
        <p:sp>
          <p:nvSpPr>
            <p:cNvPr id="87" name="WordArt 142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46~49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88" name="Group 143"/>
          <p:cNvGrpSpPr>
            <a:grpSpLocks/>
          </p:cNvGrpSpPr>
          <p:nvPr/>
        </p:nvGrpSpPr>
        <p:grpSpPr bwMode="auto">
          <a:xfrm>
            <a:off x="1812984" y="4862370"/>
            <a:ext cx="501650" cy="454025"/>
            <a:chOff x="3084" y="1352"/>
            <a:chExt cx="249" cy="209"/>
          </a:xfrm>
        </p:grpSpPr>
        <p:sp>
          <p:nvSpPr>
            <p:cNvPr id="89" name="WordArt 144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경남</a:t>
              </a:r>
            </a:p>
          </p:txBody>
        </p:sp>
        <p:sp>
          <p:nvSpPr>
            <p:cNvPr id="90" name="WordArt 145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50~53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91" name="Group 146"/>
          <p:cNvGrpSpPr>
            <a:grpSpLocks/>
          </p:cNvGrpSpPr>
          <p:nvPr/>
        </p:nvGrpSpPr>
        <p:grpSpPr bwMode="auto">
          <a:xfrm>
            <a:off x="960497" y="4401995"/>
            <a:ext cx="501650" cy="454025"/>
            <a:chOff x="3084" y="1352"/>
            <a:chExt cx="249" cy="209"/>
          </a:xfrm>
        </p:grpSpPr>
        <p:sp>
          <p:nvSpPr>
            <p:cNvPr id="92" name="WordArt 147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전북</a:t>
              </a:r>
            </a:p>
          </p:txBody>
        </p:sp>
        <p:sp>
          <p:nvSpPr>
            <p:cNvPr id="93" name="WordArt 148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54~56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94" name="Group 149"/>
          <p:cNvGrpSpPr>
            <a:grpSpLocks/>
          </p:cNvGrpSpPr>
          <p:nvPr/>
        </p:nvGrpSpPr>
        <p:grpSpPr bwMode="auto">
          <a:xfrm>
            <a:off x="501709" y="5011595"/>
            <a:ext cx="501650" cy="454025"/>
            <a:chOff x="3084" y="1352"/>
            <a:chExt cx="249" cy="209"/>
          </a:xfrm>
        </p:grpSpPr>
        <p:sp>
          <p:nvSpPr>
            <p:cNvPr id="95" name="WordArt 150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광주</a:t>
              </a:r>
            </a:p>
          </p:txBody>
        </p:sp>
        <p:sp>
          <p:nvSpPr>
            <p:cNvPr id="96" name="WordArt 151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61~62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97" name="Group 152"/>
          <p:cNvGrpSpPr>
            <a:grpSpLocks/>
          </p:cNvGrpSpPr>
          <p:nvPr/>
        </p:nvGrpSpPr>
        <p:grpSpPr bwMode="auto">
          <a:xfrm>
            <a:off x="1074797" y="5465620"/>
            <a:ext cx="501650" cy="455612"/>
            <a:chOff x="3084" y="1352"/>
            <a:chExt cx="249" cy="209"/>
          </a:xfrm>
        </p:grpSpPr>
        <p:sp>
          <p:nvSpPr>
            <p:cNvPr id="98" name="WordArt 153"/>
            <p:cNvSpPr>
              <a:spLocks noChangeArrowheads="1" noChangeShapeType="1" noTextEdit="1"/>
            </p:cNvSpPr>
            <p:nvPr/>
          </p:nvSpPr>
          <p:spPr bwMode="auto">
            <a:xfrm>
              <a:off x="3113" y="1352"/>
              <a:ext cx="192" cy="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12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000000"/>
                  </a:solidFill>
                  <a:latin typeface="HY견고딕"/>
                  <a:ea typeface="HY견고딕"/>
                </a:rPr>
                <a:t>전남</a:t>
              </a:r>
            </a:p>
          </p:txBody>
        </p:sp>
        <p:sp>
          <p:nvSpPr>
            <p:cNvPr id="99" name="WordArt 154"/>
            <p:cNvSpPr>
              <a:spLocks noChangeArrowheads="1" noChangeShapeType="1" noTextEdit="1"/>
            </p:cNvSpPr>
            <p:nvPr/>
          </p:nvSpPr>
          <p:spPr bwMode="auto">
            <a:xfrm>
              <a:off x="3084" y="1489"/>
              <a:ext cx="249" cy="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900" u="none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rPr>
                <a:t>57~60</a:t>
              </a:r>
              <a:endParaRPr lang="ko-KR" altLang="en-US" sz="900" u="none" kern="1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HY견고딕"/>
                <a:ea typeface="HY견고딕"/>
              </a:endParaRPr>
            </a:p>
          </p:txBody>
        </p:sp>
      </p:grpSp>
      <p:sp>
        <p:nvSpPr>
          <p:cNvPr id="100" name="자유형 99"/>
          <p:cNvSpPr/>
          <p:nvPr/>
        </p:nvSpPr>
        <p:spPr bwMode="auto">
          <a:xfrm>
            <a:off x="879534" y="2619232"/>
            <a:ext cx="2073275" cy="3844925"/>
          </a:xfrm>
          <a:custGeom>
            <a:avLst/>
            <a:gdLst>
              <a:gd name="connsiteX0" fmla="*/ 261240 w 1693908"/>
              <a:gd name="connsiteY0" fmla="*/ 0 h 2767693"/>
              <a:gd name="connsiteX1" fmla="*/ 57133 w 1693908"/>
              <a:gd name="connsiteY1" fmla="*/ 81643 h 2767693"/>
              <a:gd name="connsiteX2" fmla="*/ 16311 w 1693908"/>
              <a:gd name="connsiteY2" fmla="*/ 212272 h 2767693"/>
              <a:gd name="connsiteX3" fmla="*/ 293897 w 1693908"/>
              <a:gd name="connsiteY3" fmla="*/ 342900 h 2767693"/>
              <a:gd name="connsiteX4" fmla="*/ 1110326 w 1693908"/>
              <a:gd name="connsiteY4" fmla="*/ 138793 h 2767693"/>
              <a:gd name="connsiteX5" fmla="*/ 889890 w 1693908"/>
              <a:gd name="connsiteY5" fmla="*/ 506186 h 2767693"/>
              <a:gd name="connsiteX6" fmla="*/ 408197 w 1693908"/>
              <a:gd name="connsiteY6" fmla="*/ 751114 h 2767693"/>
              <a:gd name="connsiteX7" fmla="*/ 171433 w 1693908"/>
              <a:gd name="connsiteY7" fmla="*/ 1036864 h 2767693"/>
              <a:gd name="connsiteX8" fmla="*/ 498004 w 1693908"/>
              <a:gd name="connsiteY8" fmla="*/ 987879 h 2767693"/>
              <a:gd name="connsiteX9" fmla="*/ 1265447 w 1693908"/>
              <a:gd name="connsiteY9" fmla="*/ 963386 h 2767693"/>
              <a:gd name="connsiteX10" fmla="*/ 1289940 w 1693908"/>
              <a:gd name="connsiteY10" fmla="*/ 1273629 h 2767693"/>
              <a:gd name="connsiteX11" fmla="*/ 1616511 w 1693908"/>
              <a:gd name="connsiteY11" fmla="*/ 1469572 h 2767693"/>
              <a:gd name="connsiteX12" fmla="*/ 1616511 w 1693908"/>
              <a:gd name="connsiteY12" fmla="*/ 1722664 h 2767693"/>
              <a:gd name="connsiteX13" fmla="*/ 759261 w 1693908"/>
              <a:gd name="connsiteY13" fmla="*/ 1624693 h 2767693"/>
              <a:gd name="connsiteX14" fmla="*/ 310226 w 1693908"/>
              <a:gd name="connsiteY14" fmla="*/ 1502229 h 2767693"/>
              <a:gd name="connsiteX15" fmla="*/ 187761 w 1693908"/>
              <a:gd name="connsiteY15" fmla="*/ 1853293 h 2767693"/>
              <a:gd name="connsiteX16" fmla="*/ 106118 w 1693908"/>
              <a:gd name="connsiteY16" fmla="*/ 2155372 h 2767693"/>
              <a:gd name="connsiteX17" fmla="*/ 32640 w 1693908"/>
              <a:gd name="connsiteY17" fmla="*/ 2767693 h 2767693"/>
              <a:gd name="connsiteX0" fmla="*/ 261240 w 1693908"/>
              <a:gd name="connsiteY0" fmla="*/ 0 h 2708344"/>
              <a:gd name="connsiteX1" fmla="*/ 57133 w 1693908"/>
              <a:gd name="connsiteY1" fmla="*/ 81643 h 2708344"/>
              <a:gd name="connsiteX2" fmla="*/ 16311 w 1693908"/>
              <a:gd name="connsiteY2" fmla="*/ 212272 h 2708344"/>
              <a:gd name="connsiteX3" fmla="*/ 293897 w 1693908"/>
              <a:gd name="connsiteY3" fmla="*/ 342900 h 2708344"/>
              <a:gd name="connsiteX4" fmla="*/ 1110326 w 1693908"/>
              <a:gd name="connsiteY4" fmla="*/ 138793 h 2708344"/>
              <a:gd name="connsiteX5" fmla="*/ 889890 w 1693908"/>
              <a:gd name="connsiteY5" fmla="*/ 506186 h 2708344"/>
              <a:gd name="connsiteX6" fmla="*/ 408197 w 1693908"/>
              <a:gd name="connsiteY6" fmla="*/ 751114 h 2708344"/>
              <a:gd name="connsiteX7" fmla="*/ 171433 w 1693908"/>
              <a:gd name="connsiteY7" fmla="*/ 1036864 h 2708344"/>
              <a:gd name="connsiteX8" fmla="*/ 498004 w 1693908"/>
              <a:gd name="connsiteY8" fmla="*/ 987879 h 2708344"/>
              <a:gd name="connsiteX9" fmla="*/ 1265447 w 1693908"/>
              <a:gd name="connsiteY9" fmla="*/ 963386 h 2708344"/>
              <a:gd name="connsiteX10" fmla="*/ 1289940 w 1693908"/>
              <a:gd name="connsiteY10" fmla="*/ 1273629 h 2708344"/>
              <a:gd name="connsiteX11" fmla="*/ 1616511 w 1693908"/>
              <a:gd name="connsiteY11" fmla="*/ 1469572 h 2708344"/>
              <a:gd name="connsiteX12" fmla="*/ 1616511 w 1693908"/>
              <a:gd name="connsiteY12" fmla="*/ 1722664 h 2708344"/>
              <a:gd name="connsiteX13" fmla="*/ 759261 w 1693908"/>
              <a:gd name="connsiteY13" fmla="*/ 1624693 h 2708344"/>
              <a:gd name="connsiteX14" fmla="*/ 310226 w 1693908"/>
              <a:gd name="connsiteY14" fmla="*/ 1502229 h 2708344"/>
              <a:gd name="connsiteX15" fmla="*/ 187761 w 1693908"/>
              <a:gd name="connsiteY15" fmla="*/ 1853293 h 2708344"/>
              <a:gd name="connsiteX16" fmla="*/ 106118 w 1693908"/>
              <a:gd name="connsiteY16" fmla="*/ 2155372 h 2708344"/>
              <a:gd name="connsiteX17" fmla="*/ 971226 w 1693908"/>
              <a:gd name="connsiteY17" fmla="*/ 2708344 h 2708344"/>
              <a:gd name="connsiteX0" fmla="*/ 261240 w 1693908"/>
              <a:gd name="connsiteY0" fmla="*/ 0 h 2708344"/>
              <a:gd name="connsiteX1" fmla="*/ 57133 w 1693908"/>
              <a:gd name="connsiteY1" fmla="*/ 81643 h 2708344"/>
              <a:gd name="connsiteX2" fmla="*/ 16311 w 1693908"/>
              <a:gd name="connsiteY2" fmla="*/ 212272 h 2708344"/>
              <a:gd name="connsiteX3" fmla="*/ 293897 w 1693908"/>
              <a:gd name="connsiteY3" fmla="*/ 342900 h 2708344"/>
              <a:gd name="connsiteX4" fmla="*/ 1110326 w 1693908"/>
              <a:gd name="connsiteY4" fmla="*/ 138793 h 2708344"/>
              <a:gd name="connsiteX5" fmla="*/ 889890 w 1693908"/>
              <a:gd name="connsiteY5" fmla="*/ 506186 h 2708344"/>
              <a:gd name="connsiteX6" fmla="*/ 408197 w 1693908"/>
              <a:gd name="connsiteY6" fmla="*/ 751114 h 2708344"/>
              <a:gd name="connsiteX7" fmla="*/ 171433 w 1693908"/>
              <a:gd name="connsiteY7" fmla="*/ 1036864 h 2708344"/>
              <a:gd name="connsiteX8" fmla="*/ 498004 w 1693908"/>
              <a:gd name="connsiteY8" fmla="*/ 987879 h 2708344"/>
              <a:gd name="connsiteX9" fmla="*/ 1265447 w 1693908"/>
              <a:gd name="connsiteY9" fmla="*/ 963386 h 2708344"/>
              <a:gd name="connsiteX10" fmla="*/ 1289940 w 1693908"/>
              <a:gd name="connsiteY10" fmla="*/ 1273629 h 2708344"/>
              <a:gd name="connsiteX11" fmla="*/ 1616511 w 1693908"/>
              <a:gd name="connsiteY11" fmla="*/ 1469572 h 2708344"/>
              <a:gd name="connsiteX12" fmla="*/ 1616511 w 1693908"/>
              <a:gd name="connsiteY12" fmla="*/ 1722664 h 2708344"/>
              <a:gd name="connsiteX13" fmla="*/ 759261 w 1693908"/>
              <a:gd name="connsiteY13" fmla="*/ 1624693 h 2708344"/>
              <a:gd name="connsiteX14" fmla="*/ 310226 w 1693908"/>
              <a:gd name="connsiteY14" fmla="*/ 1502229 h 2708344"/>
              <a:gd name="connsiteX15" fmla="*/ 187761 w 1693908"/>
              <a:gd name="connsiteY15" fmla="*/ 1853293 h 2708344"/>
              <a:gd name="connsiteX16" fmla="*/ 106118 w 1693908"/>
              <a:gd name="connsiteY16" fmla="*/ 2155372 h 2708344"/>
              <a:gd name="connsiteX17" fmla="*/ 537633 w 1693908"/>
              <a:gd name="connsiteY17" fmla="*/ 2401814 h 2708344"/>
              <a:gd name="connsiteX18" fmla="*/ 971226 w 1693908"/>
              <a:gd name="connsiteY18" fmla="*/ 2708344 h 2708344"/>
              <a:gd name="connsiteX0" fmla="*/ 261240 w 1693908"/>
              <a:gd name="connsiteY0" fmla="*/ 0 h 2708344"/>
              <a:gd name="connsiteX1" fmla="*/ 57133 w 1693908"/>
              <a:gd name="connsiteY1" fmla="*/ 81643 h 2708344"/>
              <a:gd name="connsiteX2" fmla="*/ 16311 w 1693908"/>
              <a:gd name="connsiteY2" fmla="*/ 212272 h 2708344"/>
              <a:gd name="connsiteX3" fmla="*/ 293897 w 1693908"/>
              <a:gd name="connsiteY3" fmla="*/ 342900 h 2708344"/>
              <a:gd name="connsiteX4" fmla="*/ 1110326 w 1693908"/>
              <a:gd name="connsiteY4" fmla="*/ 138793 h 2708344"/>
              <a:gd name="connsiteX5" fmla="*/ 889890 w 1693908"/>
              <a:gd name="connsiteY5" fmla="*/ 506186 h 2708344"/>
              <a:gd name="connsiteX6" fmla="*/ 408197 w 1693908"/>
              <a:gd name="connsiteY6" fmla="*/ 751114 h 2708344"/>
              <a:gd name="connsiteX7" fmla="*/ 171433 w 1693908"/>
              <a:gd name="connsiteY7" fmla="*/ 1036864 h 2708344"/>
              <a:gd name="connsiteX8" fmla="*/ 498004 w 1693908"/>
              <a:gd name="connsiteY8" fmla="*/ 987879 h 2708344"/>
              <a:gd name="connsiteX9" fmla="*/ 1265447 w 1693908"/>
              <a:gd name="connsiteY9" fmla="*/ 963386 h 2708344"/>
              <a:gd name="connsiteX10" fmla="*/ 1289940 w 1693908"/>
              <a:gd name="connsiteY10" fmla="*/ 1273629 h 2708344"/>
              <a:gd name="connsiteX11" fmla="*/ 1616511 w 1693908"/>
              <a:gd name="connsiteY11" fmla="*/ 1469572 h 2708344"/>
              <a:gd name="connsiteX12" fmla="*/ 1616511 w 1693908"/>
              <a:gd name="connsiteY12" fmla="*/ 1722664 h 2708344"/>
              <a:gd name="connsiteX13" fmla="*/ 759261 w 1693908"/>
              <a:gd name="connsiteY13" fmla="*/ 1624693 h 2708344"/>
              <a:gd name="connsiteX14" fmla="*/ 310226 w 1693908"/>
              <a:gd name="connsiteY14" fmla="*/ 1502229 h 2708344"/>
              <a:gd name="connsiteX15" fmla="*/ 187761 w 1693908"/>
              <a:gd name="connsiteY15" fmla="*/ 1853293 h 2708344"/>
              <a:gd name="connsiteX16" fmla="*/ 106118 w 1693908"/>
              <a:gd name="connsiteY16" fmla="*/ 2155372 h 2708344"/>
              <a:gd name="connsiteX17" fmla="*/ 65147 w 1693908"/>
              <a:gd name="connsiteY17" fmla="*/ 2639208 h 2708344"/>
              <a:gd name="connsiteX18" fmla="*/ 971226 w 1693908"/>
              <a:gd name="connsiteY18" fmla="*/ 2708344 h 2708344"/>
              <a:gd name="connsiteX0" fmla="*/ 261240 w 1693908"/>
              <a:gd name="connsiteY0" fmla="*/ 0 h 2708344"/>
              <a:gd name="connsiteX1" fmla="*/ 57133 w 1693908"/>
              <a:gd name="connsiteY1" fmla="*/ 81643 h 2708344"/>
              <a:gd name="connsiteX2" fmla="*/ 16311 w 1693908"/>
              <a:gd name="connsiteY2" fmla="*/ 212272 h 2708344"/>
              <a:gd name="connsiteX3" fmla="*/ 293897 w 1693908"/>
              <a:gd name="connsiteY3" fmla="*/ 342900 h 2708344"/>
              <a:gd name="connsiteX4" fmla="*/ 1110326 w 1693908"/>
              <a:gd name="connsiteY4" fmla="*/ 138793 h 2708344"/>
              <a:gd name="connsiteX5" fmla="*/ 889890 w 1693908"/>
              <a:gd name="connsiteY5" fmla="*/ 506186 h 2708344"/>
              <a:gd name="connsiteX6" fmla="*/ 408197 w 1693908"/>
              <a:gd name="connsiteY6" fmla="*/ 751114 h 2708344"/>
              <a:gd name="connsiteX7" fmla="*/ 171433 w 1693908"/>
              <a:gd name="connsiteY7" fmla="*/ 1036864 h 2708344"/>
              <a:gd name="connsiteX8" fmla="*/ 498004 w 1693908"/>
              <a:gd name="connsiteY8" fmla="*/ 987879 h 2708344"/>
              <a:gd name="connsiteX9" fmla="*/ 1265447 w 1693908"/>
              <a:gd name="connsiteY9" fmla="*/ 963386 h 2708344"/>
              <a:gd name="connsiteX10" fmla="*/ 1289940 w 1693908"/>
              <a:gd name="connsiteY10" fmla="*/ 1273629 h 2708344"/>
              <a:gd name="connsiteX11" fmla="*/ 1616511 w 1693908"/>
              <a:gd name="connsiteY11" fmla="*/ 1469572 h 2708344"/>
              <a:gd name="connsiteX12" fmla="*/ 1616511 w 1693908"/>
              <a:gd name="connsiteY12" fmla="*/ 1722664 h 2708344"/>
              <a:gd name="connsiteX13" fmla="*/ 759261 w 1693908"/>
              <a:gd name="connsiteY13" fmla="*/ 1624693 h 2708344"/>
              <a:gd name="connsiteX14" fmla="*/ 310226 w 1693908"/>
              <a:gd name="connsiteY14" fmla="*/ 1502229 h 2708344"/>
              <a:gd name="connsiteX15" fmla="*/ 104757 w 1693908"/>
              <a:gd name="connsiteY15" fmla="*/ 1847898 h 2708344"/>
              <a:gd name="connsiteX16" fmla="*/ 106118 w 1693908"/>
              <a:gd name="connsiteY16" fmla="*/ 2155372 h 2708344"/>
              <a:gd name="connsiteX17" fmla="*/ 65147 w 1693908"/>
              <a:gd name="connsiteY17" fmla="*/ 2639208 h 2708344"/>
              <a:gd name="connsiteX18" fmla="*/ 971226 w 1693908"/>
              <a:gd name="connsiteY18" fmla="*/ 2708344 h 2708344"/>
              <a:gd name="connsiteX0" fmla="*/ 261240 w 1693908"/>
              <a:gd name="connsiteY0" fmla="*/ 0 h 2708344"/>
              <a:gd name="connsiteX1" fmla="*/ 57133 w 1693908"/>
              <a:gd name="connsiteY1" fmla="*/ 81643 h 2708344"/>
              <a:gd name="connsiteX2" fmla="*/ 16311 w 1693908"/>
              <a:gd name="connsiteY2" fmla="*/ 212272 h 2708344"/>
              <a:gd name="connsiteX3" fmla="*/ 293897 w 1693908"/>
              <a:gd name="connsiteY3" fmla="*/ 342900 h 2708344"/>
              <a:gd name="connsiteX4" fmla="*/ 1110326 w 1693908"/>
              <a:gd name="connsiteY4" fmla="*/ 138793 h 2708344"/>
              <a:gd name="connsiteX5" fmla="*/ 889890 w 1693908"/>
              <a:gd name="connsiteY5" fmla="*/ 506186 h 2708344"/>
              <a:gd name="connsiteX6" fmla="*/ 408197 w 1693908"/>
              <a:gd name="connsiteY6" fmla="*/ 751114 h 2708344"/>
              <a:gd name="connsiteX7" fmla="*/ 171433 w 1693908"/>
              <a:gd name="connsiteY7" fmla="*/ 1036864 h 2708344"/>
              <a:gd name="connsiteX8" fmla="*/ 498004 w 1693908"/>
              <a:gd name="connsiteY8" fmla="*/ 987879 h 2708344"/>
              <a:gd name="connsiteX9" fmla="*/ 1265447 w 1693908"/>
              <a:gd name="connsiteY9" fmla="*/ 963386 h 2708344"/>
              <a:gd name="connsiteX10" fmla="*/ 1289940 w 1693908"/>
              <a:gd name="connsiteY10" fmla="*/ 1273629 h 2708344"/>
              <a:gd name="connsiteX11" fmla="*/ 1616511 w 1693908"/>
              <a:gd name="connsiteY11" fmla="*/ 1469572 h 2708344"/>
              <a:gd name="connsiteX12" fmla="*/ 1616511 w 1693908"/>
              <a:gd name="connsiteY12" fmla="*/ 1722664 h 2708344"/>
              <a:gd name="connsiteX13" fmla="*/ 759261 w 1693908"/>
              <a:gd name="connsiteY13" fmla="*/ 1624693 h 2708344"/>
              <a:gd name="connsiteX14" fmla="*/ 310226 w 1693908"/>
              <a:gd name="connsiteY14" fmla="*/ 1502229 h 2708344"/>
              <a:gd name="connsiteX15" fmla="*/ 104757 w 1693908"/>
              <a:gd name="connsiteY15" fmla="*/ 1847898 h 2708344"/>
              <a:gd name="connsiteX16" fmla="*/ 106118 w 1693908"/>
              <a:gd name="connsiteY16" fmla="*/ 2155372 h 2708344"/>
              <a:gd name="connsiteX17" fmla="*/ 473783 w 1693908"/>
              <a:gd name="connsiteY17" fmla="*/ 2569069 h 2708344"/>
              <a:gd name="connsiteX18" fmla="*/ 971226 w 1693908"/>
              <a:gd name="connsiteY18" fmla="*/ 2708344 h 2708344"/>
              <a:gd name="connsiteX0" fmla="*/ 261240 w 1693908"/>
              <a:gd name="connsiteY0" fmla="*/ 0 h 2670577"/>
              <a:gd name="connsiteX1" fmla="*/ 57133 w 1693908"/>
              <a:gd name="connsiteY1" fmla="*/ 81643 h 2670577"/>
              <a:gd name="connsiteX2" fmla="*/ 16311 w 1693908"/>
              <a:gd name="connsiteY2" fmla="*/ 212272 h 2670577"/>
              <a:gd name="connsiteX3" fmla="*/ 293897 w 1693908"/>
              <a:gd name="connsiteY3" fmla="*/ 342900 h 2670577"/>
              <a:gd name="connsiteX4" fmla="*/ 1110326 w 1693908"/>
              <a:gd name="connsiteY4" fmla="*/ 138793 h 2670577"/>
              <a:gd name="connsiteX5" fmla="*/ 889890 w 1693908"/>
              <a:gd name="connsiteY5" fmla="*/ 506186 h 2670577"/>
              <a:gd name="connsiteX6" fmla="*/ 408197 w 1693908"/>
              <a:gd name="connsiteY6" fmla="*/ 751114 h 2670577"/>
              <a:gd name="connsiteX7" fmla="*/ 171433 w 1693908"/>
              <a:gd name="connsiteY7" fmla="*/ 1036864 h 2670577"/>
              <a:gd name="connsiteX8" fmla="*/ 498004 w 1693908"/>
              <a:gd name="connsiteY8" fmla="*/ 987879 h 2670577"/>
              <a:gd name="connsiteX9" fmla="*/ 1265447 w 1693908"/>
              <a:gd name="connsiteY9" fmla="*/ 963386 h 2670577"/>
              <a:gd name="connsiteX10" fmla="*/ 1289940 w 1693908"/>
              <a:gd name="connsiteY10" fmla="*/ 1273629 h 2670577"/>
              <a:gd name="connsiteX11" fmla="*/ 1616511 w 1693908"/>
              <a:gd name="connsiteY11" fmla="*/ 1469572 h 2670577"/>
              <a:gd name="connsiteX12" fmla="*/ 1616511 w 1693908"/>
              <a:gd name="connsiteY12" fmla="*/ 1722664 h 2670577"/>
              <a:gd name="connsiteX13" fmla="*/ 759261 w 1693908"/>
              <a:gd name="connsiteY13" fmla="*/ 1624693 h 2670577"/>
              <a:gd name="connsiteX14" fmla="*/ 310226 w 1693908"/>
              <a:gd name="connsiteY14" fmla="*/ 1502229 h 2670577"/>
              <a:gd name="connsiteX15" fmla="*/ 104757 w 1693908"/>
              <a:gd name="connsiteY15" fmla="*/ 1847898 h 2670577"/>
              <a:gd name="connsiteX16" fmla="*/ 106118 w 1693908"/>
              <a:gd name="connsiteY16" fmla="*/ 2155372 h 2670577"/>
              <a:gd name="connsiteX17" fmla="*/ 473783 w 1693908"/>
              <a:gd name="connsiteY17" fmla="*/ 2569069 h 2670577"/>
              <a:gd name="connsiteX18" fmla="*/ 1386247 w 1693908"/>
              <a:gd name="connsiteY18" fmla="*/ 2670577 h 2670577"/>
              <a:gd name="connsiteX0" fmla="*/ 261240 w 1693908"/>
              <a:gd name="connsiteY0" fmla="*/ 0 h 2654391"/>
              <a:gd name="connsiteX1" fmla="*/ 57133 w 1693908"/>
              <a:gd name="connsiteY1" fmla="*/ 81643 h 2654391"/>
              <a:gd name="connsiteX2" fmla="*/ 16311 w 1693908"/>
              <a:gd name="connsiteY2" fmla="*/ 212272 h 2654391"/>
              <a:gd name="connsiteX3" fmla="*/ 293897 w 1693908"/>
              <a:gd name="connsiteY3" fmla="*/ 342900 h 2654391"/>
              <a:gd name="connsiteX4" fmla="*/ 1110326 w 1693908"/>
              <a:gd name="connsiteY4" fmla="*/ 138793 h 2654391"/>
              <a:gd name="connsiteX5" fmla="*/ 889890 w 1693908"/>
              <a:gd name="connsiteY5" fmla="*/ 506186 h 2654391"/>
              <a:gd name="connsiteX6" fmla="*/ 408197 w 1693908"/>
              <a:gd name="connsiteY6" fmla="*/ 751114 h 2654391"/>
              <a:gd name="connsiteX7" fmla="*/ 171433 w 1693908"/>
              <a:gd name="connsiteY7" fmla="*/ 1036864 h 2654391"/>
              <a:gd name="connsiteX8" fmla="*/ 498004 w 1693908"/>
              <a:gd name="connsiteY8" fmla="*/ 987879 h 2654391"/>
              <a:gd name="connsiteX9" fmla="*/ 1265447 w 1693908"/>
              <a:gd name="connsiteY9" fmla="*/ 963386 h 2654391"/>
              <a:gd name="connsiteX10" fmla="*/ 1289940 w 1693908"/>
              <a:gd name="connsiteY10" fmla="*/ 1273629 h 2654391"/>
              <a:gd name="connsiteX11" fmla="*/ 1616511 w 1693908"/>
              <a:gd name="connsiteY11" fmla="*/ 1469572 h 2654391"/>
              <a:gd name="connsiteX12" fmla="*/ 1616511 w 1693908"/>
              <a:gd name="connsiteY12" fmla="*/ 1722664 h 2654391"/>
              <a:gd name="connsiteX13" fmla="*/ 759261 w 1693908"/>
              <a:gd name="connsiteY13" fmla="*/ 1624693 h 2654391"/>
              <a:gd name="connsiteX14" fmla="*/ 310226 w 1693908"/>
              <a:gd name="connsiteY14" fmla="*/ 1502229 h 2654391"/>
              <a:gd name="connsiteX15" fmla="*/ 104757 w 1693908"/>
              <a:gd name="connsiteY15" fmla="*/ 1847898 h 2654391"/>
              <a:gd name="connsiteX16" fmla="*/ 106118 w 1693908"/>
              <a:gd name="connsiteY16" fmla="*/ 2155372 h 2654391"/>
              <a:gd name="connsiteX17" fmla="*/ 473783 w 1693908"/>
              <a:gd name="connsiteY17" fmla="*/ 2569069 h 2654391"/>
              <a:gd name="connsiteX18" fmla="*/ 1290473 w 1693908"/>
              <a:gd name="connsiteY18" fmla="*/ 2654391 h 2654391"/>
              <a:gd name="connsiteX0" fmla="*/ 261240 w 1693908"/>
              <a:gd name="connsiteY0" fmla="*/ 0 h 2654391"/>
              <a:gd name="connsiteX1" fmla="*/ 57133 w 1693908"/>
              <a:gd name="connsiteY1" fmla="*/ 81643 h 2654391"/>
              <a:gd name="connsiteX2" fmla="*/ 16311 w 1693908"/>
              <a:gd name="connsiteY2" fmla="*/ 212272 h 2654391"/>
              <a:gd name="connsiteX3" fmla="*/ 293897 w 1693908"/>
              <a:gd name="connsiteY3" fmla="*/ 342900 h 2654391"/>
              <a:gd name="connsiteX4" fmla="*/ 1110326 w 1693908"/>
              <a:gd name="connsiteY4" fmla="*/ 138793 h 2654391"/>
              <a:gd name="connsiteX5" fmla="*/ 889890 w 1693908"/>
              <a:gd name="connsiteY5" fmla="*/ 506186 h 2654391"/>
              <a:gd name="connsiteX6" fmla="*/ 408197 w 1693908"/>
              <a:gd name="connsiteY6" fmla="*/ 751114 h 2654391"/>
              <a:gd name="connsiteX7" fmla="*/ 171433 w 1693908"/>
              <a:gd name="connsiteY7" fmla="*/ 1036864 h 2654391"/>
              <a:gd name="connsiteX8" fmla="*/ 498004 w 1693908"/>
              <a:gd name="connsiteY8" fmla="*/ 987879 h 2654391"/>
              <a:gd name="connsiteX9" fmla="*/ 1265447 w 1693908"/>
              <a:gd name="connsiteY9" fmla="*/ 963386 h 2654391"/>
              <a:gd name="connsiteX10" fmla="*/ 1289940 w 1693908"/>
              <a:gd name="connsiteY10" fmla="*/ 1273629 h 2654391"/>
              <a:gd name="connsiteX11" fmla="*/ 1616511 w 1693908"/>
              <a:gd name="connsiteY11" fmla="*/ 1469572 h 2654391"/>
              <a:gd name="connsiteX12" fmla="*/ 1616511 w 1693908"/>
              <a:gd name="connsiteY12" fmla="*/ 1776617 h 2654391"/>
              <a:gd name="connsiteX13" fmla="*/ 759261 w 1693908"/>
              <a:gd name="connsiteY13" fmla="*/ 1624693 h 2654391"/>
              <a:gd name="connsiteX14" fmla="*/ 310226 w 1693908"/>
              <a:gd name="connsiteY14" fmla="*/ 1502229 h 2654391"/>
              <a:gd name="connsiteX15" fmla="*/ 104757 w 1693908"/>
              <a:gd name="connsiteY15" fmla="*/ 1847898 h 2654391"/>
              <a:gd name="connsiteX16" fmla="*/ 106118 w 1693908"/>
              <a:gd name="connsiteY16" fmla="*/ 2155372 h 2654391"/>
              <a:gd name="connsiteX17" fmla="*/ 473783 w 1693908"/>
              <a:gd name="connsiteY17" fmla="*/ 2569069 h 2654391"/>
              <a:gd name="connsiteX18" fmla="*/ 1290473 w 1693908"/>
              <a:gd name="connsiteY18" fmla="*/ 2654391 h 2654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693908" h="2654391">
                <a:moveTo>
                  <a:pt x="261240" y="0"/>
                </a:moveTo>
                <a:cubicBezTo>
                  <a:pt x="179597" y="23132"/>
                  <a:pt x="97954" y="46264"/>
                  <a:pt x="57133" y="81643"/>
                </a:cubicBezTo>
                <a:cubicBezTo>
                  <a:pt x="16312" y="117022"/>
                  <a:pt x="-23150" y="168729"/>
                  <a:pt x="16311" y="212272"/>
                </a:cubicBezTo>
                <a:cubicBezTo>
                  <a:pt x="55772" y="255815"/>
                  <a:pt x="111561" y="355146"/>
                  <a:pt x="293897" y="342900"/>
                </a:cubicBezTo>
                <a:cubicBezTo>
                  <a:pt x="476233" y="330654"/>
                  <a:pt x="1010994" y="111579"/>
                  <a:pt x="1110326" y="138793"/>
                </a:cubicBezTo>
                <a:cubicBezTo>
                  <a:pt x="1209658" y="166007"/>
                  <a:pt x="1006911" y="404133"/>
                  <a:pt x="889890" y="506186"/>
                </a:cubicBezTo>
                <a:cubicBezTo>
                  <a:pt x="772869" y="608239"/>
                  <a:pt x="527940" y="662668"/>
                  <a:pt x="408197" y="751114"/>
                </a:cubicBezTo>
                <a:cubicBezTo>
                  <a:pt x="288454" y="839560"/>
                  <a:pt x="156465" y="997403"/>
                  <a:pt x="171433" y="1036864"/>
                </a:cubicBezTo>
                <a:cubicBezTo>
                  <a:pt x="186401" y="1076325"/>
                  <a:pt x="315668" y="1000125"/>
                  <a:pt x="498004" y="987879"/>
                </a:cubicBezTo>
                <a:cubicBezTo>
                  <a:pt x="680340" y="975633"/>
                  <a:pt x="1133458" y="915761"/>
                  <a:pt x="1265447" y="963386"/>
                </a:cubicBezTo>
                <a:cubicBezTo>
                  <a:pt x="1397436" y="1011011"/>
                  <a:pt x="1231429" y="1189265"/>
                  <a:pt x="1289940" y="1273629"/>
                </a:cubicBezTo>
                <a:cubicBezTo>
                  <a:pt x="1348451" y="1357993"/>
                  <a:pt x="1562083" y="1385741"/>
                  <a:pt x="1616511" y="1469572"/>
                </a:cubicBezTo>
                <a:cubicBezTo>
                  <a:pt x="1670939" y="1553403"/>
                  <a:pt x="1759386" y="1750764"/>
                  <a:pt x="1616511" y="1776617"/>
                </a:cubicBezTo>
                <a:cubicBezTo>
                  <a:pt x="1473636" y="1802471"/>
                  <a:pt x="976975" y="1670424"/>
                  <a:pt x="759261" y="1624693"/>
                </a:cubicBezTo>
                <a:cubicBezTo>
                  <a:pt x="541547" y="1578962"/>
                  <a:pt x="419310" y="1465028"/>
                  <a:pt x="310226" y="1502229"/>
                </a:cubicBezTo>
                <a:cubicBezTo>
                  <a:pt x="201142" y="1539430"/>
                  <a:pt x="138775" y="1739041"/>
                  <a:pt x="104757" y="1847898"/>
                </a:cubicBezTo>
                <a:cubicBezTo>
                  <a:pt x="70739" y="1956755"/>
                  <a:pt x="47806" y="2063952"/>
                  <a:pt x="106118" y="2155372"/>
                </a:cubicBezTo>
                <a:cubicBezTo>
                  <a:pt x="164430" y="2246792"/>
                  <a:pt x="329598" y="2476907"/>
                  <a:pt x="473783" y="2569069"/>
                </a:cubicBezTo>
                <a:cubicBezTo>
                  <a:pt x="617968" y="2661231"/>
                  <a:pt x="1218208" y="2603303"/>
                  <a:pt x="1290473" y="2654391"/>
                </a:cubicBezTo>
              </a:path>
            </a:pathLst>
          </a:custGeom>
          <a:noFill/>
          <a:ln w="38100">
            <a:solidFill>
              <a:srgbClr val="FF00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u="none"/>
          </a:p>
        </p:txBody>
      </p:sp>
      <p:grpSp>
        <p:nvGrpSpPr>
          <p:cNvPr id="101" name="그룹 2"/>
          <p:cNvGrpSpPr>
            <a:grpSpLocks/>
          </p:cNvGrpSpPr>
          <p:nvPr/>
        </p:nvGrpSpPr>
        <p:grpSpPr bwMode="auto">
          <a:xfrm>
            <a:off x="2860647" y="5999020"/>
            <a:ext cx="1135063" cy="700087"/>
            <a:chOff x="-1989659" y="10517091"/>
            <a:chExt cx="1716146" cy="1038150"/>
          </a:xfrm>
        </p:grpSpPr>
        <p:pic>
          <p:nvPicPr>
            <p:cNvPr id="10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 l="23849" t="86125" r="56331" b="3491"/>
            <a:stretch/>
          </p:blipFill>
          <p:spPr bwMode="auto">
            <a:xfrm>
              <a:off x="-1989659" y="10517091"/>
              <a:ext cx="1716146" cy="1038150"/>
            </a:xfrm>
            <a:prstGeom prst="rect">
              <a:avLst/>
            </a:prstGeom>
            <a:noFill/>
            <a:ln w="19050">
              <a:solidFill>
                <a:schemeClr val="accent1">
                  <a:lumMod val="75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17961" dir="2700000" algn="ctr" rotWithShape="0">
                      <a:srgbClr val="25485B"/>
                    </a:outerShdw>
                  </a:effectLst>
                </a14:hiddenEffects>
              </a:ext>
            </a:extLst>
          </p:spPr>
        </p:pic>
        <p:grpSp>
          <p:nvGrpSpPr>
            <p:cNvPr id="103" name="Group 155"/>
            <p:cNvGrpSpPr>
              <a:grpSpLocks/>
            </p:cNvGrpSpPr>
            <p:nvPr/>
          </p:nvGrpSpPr>
          <p:grpSpPr bwMode="auto">
            <a:xfrm>
              <a:off x="-1405487" y="10583291"/>
              <a:ext cx="583580" cy="673078"/>
              <a:chOff x="5757" y="1965"/>
              <a:chExt cx="192" cy="209"/>
            </a:xfrm>
          </p:grpSpPr>
          <p:sp>
            <p:nvSpPr>
              <p:cNvPr id="104" name="WordArt 156"/>
              <p:cNvSpPr>
                <a:spLocks noChangeArrowheads="1" noChangeShapeType="1" noTextEdit="1"/>
              </p:cNvSpPr>
              <p:nvPr/>
            </p:nvSpPr>
            <p:spPr bwMode="auto">
              <a:xfrm>
                <a:off x="5757" y="1965"/>
                <a:ext cx="192" cy="9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ko-KR" altLang="en-US" sz="1200" kern="10">
                    <a:ln w="9525">
                      <a:noFill/>
                      <a:round/>
                      <a:headEnd/>
                      <a:tailEnd/>
                    </a:ln>
                    <a:solidFill>
                      <a:srgbClr val="000000"/>
                    </a:solidFill>
                    <a:latin typeface="HY견고딕"/>
                    <a:ea typeface="HY견고딕"/>
                  </a:rPr>
                  <a:t>제주</a:t>
                </a:r>
              </a:p>
            </p:txBody>
          </p:sp>
          <p:sp>
            <p:nvSpPr>
              <p:cNvPr id="105" name="WordArt 157"/>
              <p:cNvSpPr>
                <a:spLocks noChangeArrowheads="1" noChangeShapeType="1" noTextEdit="1"/>
              </p:cNvSpPr>
              <p:nvPr/>
            </p:nvSpPr>
            <p:spPr bwMode="auto">
              <a:xfrm>
                <a:off x="5786" y="2102"/>
                <a:ext cx="91" cy="7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ko-KR" sz="900" kern="10">
                    <a:ln w="9525">
                      <a:noFill/>
                      <a:round/>
                      <a:headEnd/>
                      <a:tailEnd/>
                    </a:ln>
                    <a:solidFill>
                      <a:srgbClr val="333399"/>
                    </a:solidFill>
                    <a:latin typeface="HY견고딕"/>
                    <a:ea typeface="HY견고딕"/>
                  </a:rPr>
                  <a:t>63</a:t>
                </a:r>
                <a:endParaRPr lang="ko-KR" altLang="en-US" sz="900" kern="10">
                  <a:ln w="9525">
                    <a:noFill/>
                    <a:round/>
                    <a:headEnd/>
                    <a:tailEnd/>
                  </a:ln>
                  <a:solidFill>
                    <a:srgbClr val="333399"/>
                  </a:solidFill>
                  <a:latin typeface="HY견고딕"/>
                  <a:ea typeface="HY견고딕"/>
                </a:endParaRPr>
              </a:p>
            </p:txBody>
          </p:sp>
        </p:grpSp>
      </p:grpSp>
      <p:sp>
        <p:nvSpPr>
          <p:cNvPr id="107" name="직사각형 106"/>
          <p:cNvSpPr/>
          <p:nvPr/>
        </p:nvSpPr>
        <p:spPr>
          <a:xfrm>
            <a:off x="4552814" y="2121288"/>
            <a:ext cx="3274704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u="none" kern="0" dirty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&lt;</a:t>
            </a:r>
            <a:r>
              <a:rPr kumimoji="0" lang="ko-KR" altLang="en-US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 예시</a:t>
            </a:r>
            <a:r>
              <a:rPr kumimoji="0" lang="en-US" altLang="ko-KR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.</a:t>
            </a:r>
            <a:r>
              <a:rPr kumimoji="0" lang="ko-KR" altLang="en-US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500" u="none" kern="0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서울시 종로구</a:t>
            </a:r>
            <a:r>
              <a:rPr kumimoji="0" lang="en-US" altLang="ko-KR" sz="1500" u="none" kern="0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, 03056</a:t>
            </a:r>
            <a:r>
              <a:rPr kumimoji="0" lang="ko-KR" altLang="en-US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500" u="none" kern="0" dirty="0" smtClean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휴먼모음T" pitchFamily="18" charset="-127"/>
                <a:ea typeface="휴먼모음T" pitchFamily="18" charset="-127"/>
              </a:rPr>
              <a:t>&gt;</a:t>
            </a:r>
            <a:endParaRPr kumimoji="0" lang="ko-KR" altLang="en-US" sz="1500" u="none" kern="0" dirty="0">
              <a:ln w="1905"/>
              <a:solidFill>
                <a:srgbClr val="1F497D">
                  <a:lumMod val="75000"/>
                </a:srgb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0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3075" y="2614629"/>
            <a:ext cx="1774825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04320" y="2614629"/>
            <a:ext cx="1774825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1804" y="2627692"/>
            <a:ext cx="1766887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19648" y="399031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-4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84911"/>
            <a:ext cx="592935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부여내역과 변경절차</a:t>
            </a:r>
          </a:p>
        </p:txBody>
      </p:sp>
      <p:grpSp>
        <p:nvGrpSpPr>
          <p:cNvPr id="2" name="그룹 31"/>
          <p:cNvGrpSpPr>
            <a:grpSpLocks/>
          </p:cNvGrpSpPr>
          <p:nvPr/>
        </p:nvGrpSpPr>
        <p:grpSpPr bwMode="auto">
          <a:xfrm>
            <a:off x="0" y="1286677"/>
            <a:ext cx="1445326" cy="724007"/>
            <a:chOff x="249515" y="-442156"/>
            <a:chExt cx="1444761" cy="655228"/>
          </a:xfrm>
        </p:grpSpPr>
        <p:pic>
          <p:nvPicPr>
            <p:cNvPr id="34" name="그림 33" descr="그림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316195" y="-442156"/>
              <a:ext cx="1375824" cy="655228"/>
            </a:xfrm>
            <a:prstGeom prst="rect">
              <a:avLst/>
            </a:prstGeom>
            <a:ln w="3175">
              <a:solidFill>
                <a:schemeClr val="bg1"/>
              </a:solidFill>
            </a:ln>
            <a:effectLst>
              <a:innerShdw blurRad="114300">
                <a:srgbClr val="002060"/>
              </a:innerShdw>
            </a:effectLst>
          </p:spPr>
        </p:pic>
        <p:sp>
          <p:nvSpPr>
            <p:cNvPr id="33" name="직사각형 32"/>
            <p:cNvSpPr/>
            <p:nvPr/>
          </p:nvSpPr>
          <p:spPr>
            <a:xfrm>
              <a:off x="249515" y="-402914"/>
              <a:ext cx="1444761" cy="582151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부여내역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641408" y="1116445"/>
            <a:ext cx="762969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전국에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34,140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개의 우편번호가 부여되었으며</a:t>
            </a:r>
            <a:endParaRPr lang="en-US" altLang="ko-KR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우정사업본부 홈페이지 및 인터넷우체국에서 확인 가능</a:t>
            </a:r>
          </a:p>
        </p:txBody>
      </p:sp>
      <p:pic>
        <p:nvPicPr>
          <p:cNvPr id="1026" name="Picture 2" descr="C:\Users\KPOST\Desktop\2222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222" y="2194551"/>
            <a:ext cx="3571900" cy="4377721"/>
          </a:xfrm>
          <a:prstGeom prst="rect">
            <a:avLst/>
          </a:prstGeom>
          <a:noFill/>
          <a:effectLst>
            <a:outerShdw blurRad="50800" dist="38100" algn="l" rotWithShape="0">
              <a:schemeClr val="accent1">
                <a:alpha val="40000"/>
              </a:schemeClr>
            </a:outerShdw>
          </a:effectLst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98417464" descr="EMB00000d8027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05336" y="2063921"/>
            <a:ext cx="5286412" cy="3429024"/>
          </a:xfrm>
          <a:prstGeom prst="rect">
            <a:avLst/>
          </a:prstGeom>
          <a:noFill/>
        </p:spPr>
      </p:pic>
      <p:sp>
        <p:nvSpPr>
          <p:cNvPr id="76" name="TextBox 75"/>
          <p:cNvSpPr txBox="1"/>
          <p:nvPr/>
        </p:nvSpPr>
        <p:spPr>
          <a:xfrm>
            <a:off x="4189163" y="5509169"/>
            <a:ext cx="5215296" cy="9694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19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새우편번호는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현행처럼 </a:t>
            </a:r>
            <a:r>
              <a:rPr lang="ko-KR" altLang="en-US" sz="19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우본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자체적으로 </a:t>
            </a:r>
            <a:endParaRPr lang="en-US" altLang="ko-KR" sz="19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  <a:p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변경</a:t>
            </a:r>
            <a:r>
              <a:rPr lang="en-US" altLang="ko-KR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조정</a:t>
            </a:r>
            <a:r>
              <a:rPr lang="en-US" altLang="ko-KR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할 수 없으며</a:t>
            </a:r>
            <a:r>
              <a:rPr lang="en-US" altLang="ko-KR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9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안행부의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국가기초구역 설정</a:t>
            </a:r>
            <a:r>
              <a:rPr lang="en-US" altLang="ko-KR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·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변경</a:t>
            </a:r>
            <a:r>
              <a:rPr lang="en-US" altLang="ko-KR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·</a:t>
            </a:r>
            <a:r>
              <a:rPr lang="ko-KR" altLang="en-US" sz="19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폐지에 관한 절차에 따라 변경</a:t>
            </a:r>
          </a:p>
        </p:txBody>
      </p:sp>
      <p:pic>
        <p:nvPicPr>
          <p:cNvPr id="79" name="Picture 2" descr="C:\Documents and Settings\콩순이\바탕 화면\작업소스\화살표\png\k-67.pn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70437" y="5567544"/>
            <a:ext cx="359934" cy="287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그림 5" descr="우정1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20" y="295275"/>
            <a:ext cx="15303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10704" y="414852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-5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98562" y="293378"/>
            <a:ext cx="738355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민간의 새우편번호 </a:t>
            </a:r>
            <a:r>
              <a:rPr lang="ko-KR" altLang="en-US" sz="32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사용환경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지원</a:t>
            </a:r>
          </a:p>
        </p:txBody>
      </p:sp>
      <p:grpSp>
        <p:nvGrpSpPr>
          <p:cNvPr id="2" name="그룹 31"/>
          <p:cNvGrpSpPr>
            <a:grpSpLocks/>
          </p:cNvGrpSpPr>
          <p:nvPr/>
        </p:nvGrpSpPr>
        <p:grpSpPr bwMode="auto">
          <a:xfrm>
            <a:off x="0" y="1176852"/>
            <a:ext cx="1445326" cy="560006"/>
            <a:chOff x="249515" y="-442156"/>
            <a:chExt cx="1444761" cy="655228"/>
          </a:xfrm>
        </p:grpSpPr>
        <p:pic>
          <p:nvPicPr>
            <p:cNvPr id="34" name="그림 33" descr="그림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316195" y="-442156"/>
              <a:ext cx="1375824" cy="655228"/>
            </a:xfrm>
            <a:prstGeom prst="rect">
              <a:avLst/>
            </a:prstGeom>
            <a:ln w="3175">
              <a:solidFill>
                <a:schemeClr val="bg1"/>
              </a:solidFill>
            </a:ln>
            <a:effectLst>
              <a:innerShdw blurRad="114300">
                <a:srgbClr val="002060"/>
              </a:innerShdw>
            </a:effectLst>
          </p:spPr>
        </p:pic>
        <p:sp>
          <p:nvSpPr>
            <p:cNvPr id="33" name="직사각형 32"/>
            <p:cNvSpPr/>
            <p:nvPr/>
          </p:nvSpPr>
          <p:spPr>
            <a:xfrm>
              <a:off x="249515" y="-424973"/>
              <a:ext cx="1444761" cy="582151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지원내용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549966" y="1181760"/>
            <a:ext cx="8094132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기업이 사전에 준비할 수 있도록 </a:t>
            </a:r>
            <a:r>
              <a:rPr lang="ko-KR" altLang="en-US" sz="20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및 전환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조기 제공</a:t>
            </a:r>
          </a:p>
        </p:txBody>
      </p:sp>
      <p:pic>
        <p:nvPicPr>
          <p:cNvPr id="70" name="Picture 26" descr="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214554"/>
            <a:ext cx="8715436" cy="150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294" descr="그림1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748" y="1883396"/>
            <a:ext cx="2118236" cy="688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직사각형 78"/>
          <p:cNvSpPr>
            <a:spLocks noChangeArrowheads="1"/>
          </p:cNvSpPr>
          <p:nvPr/>
        </p:nvSpPr>
        <p:spPr bwMode="auto">
          <a:xfrm>
            <a:off x="383652" y="2103120"/>
            <a:ext cx="1660014" cy="23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tabLst>
                <a:tab pos="3465812" algn="l"/>
              </a:tabLst>
              <a:defRPr/>
            </a:pPr>
            <a:r>
              <a:rPr lang="ko-KR" altLang="en-US" sz="1700" spc="31" dirty="0" err="1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새우편번호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 </a:t>
            </a:r>
            <a:r>
              <a:rPr lang="en-US" altLang="ko-KR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DB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</a:t>
            </a:r>
            <a:endParaRPr lang="ko-KR" altLang="en-US" sz="1700" spc="31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  <a:sym typeface="Monotype Sorts"/>
            </a:endParaRPr>
          </a:p>
        </p:txBody>
      </p:sp>
      <p:pic>
        <p:nvPicPr>
          <p:cNvPr id="85" name="Picture 26" descr="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914" y="4102273"/>
            <a:ext cx="8703241" cy="204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" name="Picture 294" descr="그림1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9518" y="3786238"/>
            <a:ext cx="2118236" cy="688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직사각형 90"/>
          <p:cNvSpPr>
            <a:spLocks noChangeArrowheads="1"/>
          </p:cNvSpPr>
          <p:nvPr/>
        </p:nvSpPr>
        <p:spPr bwMode="auto">
          <a:xfrm>
            <a:off x="405422" y="4005962"/>
            <a:ext cx="1660014" cy="23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tabLst>
                <a:tab pos="3465812" algn="l"/>
              </a:tabLst>
              <a:defRPr/>
            </a:pP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전환 </a:t>
            </a:r>
            <a:r>
              <a:rPr lang="en-US" altLang="ko-KR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SW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</a:t>
            </a:r>
            <a:endParaRPr lang="ko-KR" altLang="en-US" sz="1700" spc="31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  <a:sym typeface="Monotype Sorts"/>
            </a:endParaRPr>
          </a:p>
        </p:txBody>
      </p:sp>
      <p:sp>
        <p:nvSpPr>
          <p:cNvPr id="97" name="WordArt 87"/>
          <p:cNvSpPr>
            <a:spLocks noChangeArrowheads="1" noChangeShapeType="1" noTextEdit="1"/>
          </p:cNvSpPr>
          <p:nvPr/>
        </p:nvSpPr>
        <p:spPr bwMode="auto">
          <a:xfrm>
            <a:off x="290208" y="2460504"/>
            <a:ext cx="8576087" cy="1183014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자체 고객주소 관리를 위한 전산시스템을 보유하고 있는 기업체에서 활용 가능</a:t>
            </a:r>
            <a:endParaRPr lang="en-US" altLang="ko-KR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6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자리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지번주소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새우편번호의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전체 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매칭데이터와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endParaRPr lang="en-US" altLang="ko-KR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참고자료로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 및 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범위데이터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등을 제공</a:t>
            </a:r>
            <a:endParaRPr lang="en-US" altLang="ko-KR" kern="10" dirty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1" name="WordArt 87"/>
          <p:cNvSpPr>
            <a:spLocks noChangeArrowheads="1" noChangeShapeType="1" noTextEdit="1"/>
          </p:cNvSpPr>
          <p:nvPr/>
        </p:nvSpPr>
        <p:spPr bwMode="auto">
          <a:xfrm>
            <a:off x="325639" y="4403876"/>
            <a:ext cx="8869414" cy="1772018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ko-KR" altLang="en-US" sz="15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별도의 고객주소관리 시스템이 없는 기업 및 일반국민들이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사용을 위해 활용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다량의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주소데이터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에 새우편번호를 자동 부여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전환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하거나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검색이 가능한 프로그램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algn="dist">
              <a:lnSpc>
                <a:spcPct val="150000"/>
              </a:lnSpc>
            </a:pP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- 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자동부여 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 6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자리 우편번호를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새우편번호로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전환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우편번호가 없는 경우 자동 부여하는 기능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- 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검색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지번주소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다량배달처명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사서함 등으로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검색 구현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10704" y="414852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-5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98562" y="293378"/>
            <a:ext cx="738355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민간의 새우편번호 </a:t>
            </a:r>
            <a:r>
              <a:rPr lang="ko-KR" altLang="en-US" sz="32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사용환경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지원</a:t>
            </a:r>
          </a:p>
        </p:txBody>
      </p:sp>
      <p:grpSp>
        <p:nvGrpSpPr>
          <p:cNvPr id="2" name="그룹 31"/>
          <p:cNvGrpSpPr>
            <a:grpSpLocks/>
          </p:cNvGrpSpPr>
          <p:nvPr/>
        </p:nvGrpSpPr>
        <p:grpSpPr bwMode="auto">
          <a:xfrm>
            <a:off x="0" y="1176852"/>
            <a:ext cx="1445326" cy="560006"/>
            <a:chOff x="249515" y="-442156"/>
            <a:chExt cx="1444761" cy="655228"/>
          </a:xfrm>
        </p:grpSpPr>
        <p:pic>
          <p:nvPicPr>
            <p:cNvPr id="34" name="그림 33" descr="그림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316195" y="-442156"/>
              <a:ext cx="1375824" cy="655228"/>
            </a:xfrm>
            <a:prstGeom prst="rect">
              <a:avLst/>
            </a:prstGeom>
            <a:ln w="3175">
              <a:solidFill>
                <a:schemeClr val="bg1"/>
              </a:solidFill>
            </a:ln>
            <a:effectLst>
              <a:innerShdw blurRad="114300">
                <a:srgbClr val="002060"/>
              </a:innerShdw>
            </a:effectLst>
          </p:spPr>
        </p:pic>
        <p:sp>
          <p:nvSpPr>
            <p:cNvPr id="33" name="직사각형 32"/>
            <p:cNvSpPr/>
            <p:nvPr/>
          </p:nvSpPr>
          <p:spPr>
            <a:xfrm>
              <a:off x="249515" y="-424973"/>
              <a:ext cx="1444761" cy="582151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80975" indent="-180975" algn="ctr" latinLnBrk="0">
                <a:spcBef>
                  <a:spcPts val="300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400" spc="-150" dirty="0" smtClean="0">
                  <a:ln>
                    <a:prstDash val="solid"/>
                  </a:ln>
                  <a:solidFill>
                    <a:srgbClr val="FFFF00"/>
                  </a:solidFill>
                  <a:latin typeface="인터파크고딕 B" charset="-127"/>
                  <a:ea typeface="인터파크고딕 B" charset="-127"/>
                  <a:cs typeface="Arial" pitchFamily="34" charset="0"/>
                </a:rPr>
                <a:t>지원내용</a:t>
              </a:r>
              <a:endParaRPr lang="en-US" altLang="ko-KR" sz="2400" spc="-150" dirty="0">
                <a:ln>
                  <a:prstDash val="solid"/>
                </a:ln>
                <a:solidFill>
                  <a:srgbClr val="FFFF00"/>
                </a:solidFill>
                <a:latin typeface="인터파크고딕 B" charset="-127"/>
                <a:ea typeface="인터파크고딕 B" charset="-127"/>
                <a:cs typeface="Arial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549966" y="1181760"/>
            <a:ext cx="8094132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기업이 사전에 준비할 수 있도록 </a:t>
            </a:r>
            <a:r>
              <a:rPr lang="ko-KR" altLang="en-US" sz="2000" spc="-12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및 전환 </a:t>
            </a:r>
            <a:r>
              <a:rPr lang="en-US" altLang="ko-KR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2000" spc="-12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조기 제공</a:t>
            </a:r>
          </a:p>
        </p:txBody>
      </p:sp>
      <p:pic>
        <p:nvPicPr>
          <p:cNvPr id="70" name="Picture 26" descr="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214554"/>
            <a:ext cx="8715436" cy="150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294" descr="그림1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748" y="1883396"/>
            <a:ext cx="2118236" cy="688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직사각형 78"/>
          <p:cNvSpPr>
            <a:spLocks noChangeArrowheads="1"/>
          </p:cNvSpPr>
          <p:nvPr/>
        </p:nvSpPr>
        <p:spPr bwMode="auto">
          <a:xfrm>
            <a:off x="383652" y="2103120"/>
            <a:ext cx="1660014" cy="23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tabLst>
                <a:tab pos="3465812" algn="l"/>
              </a:tabLst>
              <a:defRPr/>
            </a:pPr>
            <a:r>
              <a:rPr lang="ko-KR" altLang="en-US" sz="1700" spc="31" dirty="0" err="1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새우편번호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 </a:t>
            </a:r>
            <a:r>
              <a:rPr lang="en-US" altLang="ko-KR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DB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</a:t>
            </a:r>
            <a:endParaRPr lang="ko-KR" altLang="en-US" sz="1700" spc="31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  <a:sym typeface="Monotype Sorts"/>
            </a:endParaRPr>
          </a:p>
        </p:txBody>
      </p:sp>
      <p:pic>
        <p:nvPicPr>
          <p:cNvPr id="85" name="Picture 26" descr="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914" y="4102273"/>
            <a:ext cx="8703241" cy="204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" name="Picture 294" descr="그림1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9518" y="3786238"/>
            <a:ext cx="2118236" cy="688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직사각형 90"/>
          <p:cNvSpPr>
            <a:spLocks noChangeArrowheads="1"/>
          </p:cNvSpPr>
          <p:nvPr/>
        </p:nvSpPr>
        <p:spPr bwMode="auto">
          <a:xfrm>
            <a:off x="405422" y="4005962"/>
            <a:ext cx="1660014" cy="23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tabLst>
                <a:tab pos="3465812" algn="l"/>
              </a:tabLst>
              <a:defRPr/>
            </a:pP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전환 </a:t>
            </a:r>
            <a:r>
              <a:rPr lang="en-US" altLang="ko-KR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SW</a:t>
            </a:r>
            <a:r>
              <a:rPr lang="ko-KR" altLang="en-US" sz="1700" spc="3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  <a:sym typeface="Monotype Sorts"/>
              </a:rPr>
              <a:t> </a:t>
            </a:r>
            <a:endParaRPr lang="ko-KR" altLang="en-US" sz="1700" spc="31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  <a:sym typeface="Monotype Sorts"/>
            </a:endParaRPr>
          </a:p>
        </p:txBody>
      </p:sp>
      <p:sp>
        <p:nvSpPr>
          <p:cNvPr id="97" name="WordArt 87"/>
          <p:cNvSpPr>
            <a:spLocks noChangeArrowheads="1" noChangeShapeType="1" noTextEdit="1"/>
          </p:cNvSpPr>
          <p:nvPr/>
        </p:nvSpPr>
        <p:spPr bwMode="auto">
          <a:xfrm>
            <a:off x="290208" y="2460504"/>
            <a:ext cx="8576087" cy="1183014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자체 고객주소 관리를 위한 전산시스템을 보유하고 있는 기업체에서 활용 가능</a:t>
            </a:r>
            <a:endParaRPr lang="en-US" altLang="ko-KR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6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자리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지번주소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-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새우편번호의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전체 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매칭데이터와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endParaRPr lang="en-US" altLang="ko-KR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</a:pP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참고자료로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 및 </a:t>
            </a:r>
            <a:r>
              <a:rPr lang="ko-KR" altLang="en-US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범위데이터</a:t>
            </a:r>
            <a:r>
              <a:rPr lang="en-US" altLang="ko-KR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등을 제공</a:t>
            </a:r>
            <a:endParaRPr lang="en-US" altLang="ko-KR" kern="10" dirty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1" name="WordArt 87"/>
          <p:cNvSpPr>
            <a:spLocks noChangeArrowheads="1" noChangeShapeType="1" noTextEdit="1"/>
          </p:cNvSpPr>
          <p:nvPr/>
        </p:nvSpPr>
        <p:spPr bwMode="auto">
          <a:xfrm>
            <a:off x="325639" y="4403876"/>
            <a:ext cx="8869414" cy="1772018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ko-KR" altLang="en-US" sz="15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별도의 고객주소관리 시스템이 없는 기업 및 일반국민들이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사용을 위해 활용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ts val="2761"/>
              </a:lnSpc>
              <a:buFont typeface="Wingdings" pitchFamily="2" charset="2"/>
              <a:buChar char="v"/>
            </a:pP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다량의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주소데이터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에 새우편번호를 자동 부여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전환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하거나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검색이 가능한 프로그램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 algn="dist">
              <a:lnSpc>
                <a:spcPct val="150000"/>
              </a:lnSpc>
            </a:pP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- 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자동부여 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 6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자리 우편번호를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새우편번호로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전환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우편번호가 없는 경우 자동 부여하는 기능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  - (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검색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지번주소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다량배달처명</a:t>
            </a:r>
            <a:r>
              <a:rPr lang="en-US" altLang="ko-KR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사서함 등으로 </a:t>
            </a:r>
            <a:r>
              <a:rPr lang="ko-KR" altLang="en-US" sz="15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5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 검색 구현</a:t>
            </a:r>
            <a:endParaRPr lang="en-US" altLang="ko-KR" sz="15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42844" y="414852"/>
            <a:ext cx="118946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-5-1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98562" y="293378"/>
            <a:ext cx="738355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전환 </a:t>
            </a:r>
            <a:r>
              <a:rPr lang="en-US" altLang="ko-KR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사용 방법</a:t>
            </a:r>
          </a:p>
        </p:txBody>
      </p:sp>
      <p:pic>
        <p:nvPicPr>
          <p:cNvPr id="2050" name="Picture 2" descr="C:\Users\user\Desktop\이포스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8429684" cy="55929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14282" y="414852"/>
            <a:ext cx="1118024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-5-1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98562" y="293378"/>
            <a:ext cx="738355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err="1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전환 </a:t>
            </a:r>
            <a:r>
              <a:rPr lang="en-US" altLang="ko-KR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사용 방법</a:t>
            </a:r>
          </a:p>
        </p:txBody>
      </p:sp>
      <p:pic>
        <p:nvPicPr>
          <p:cNvPr id="3074" name="Picture 2" descr="C:\Users\user\Desktop\변환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142984"/>
            <a:ext cx="8143932" cy="546572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702366" y="1334160"/>
            <a:ext cx="272675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endParaRPr lang="ko-KR" altLang="en-US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3108" y="1214422"/>
            <a:ext cx="3143272" cy="5715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endParaRPr lang="ko-KR" altLang="en-US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7158" y="1285860"/>
            <a:ext cx="1643074" cy="21431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3108" y="1089052"/>
            <a:ext cx="4727022" cy="4042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메뉴 </a:t>
            </a: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: 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파일</a:t>
            </a: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설정 검색 및 도움말로 구성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9080" y="1517680"/>
            <a:ext cx="5860506" cy="4042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1600" spc="-120" dirty="0" err="1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툴바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: 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자주 사용되는 기능을 단축버튼으로 제공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57158" y="1500174"/>
            <a:ext cx="1643074" cy="21431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57158" y="2143116"/>
            <a:ext cx="2214578" cy="4286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857488" y="1967203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입력 및 출력 파일</a:t>
            </a:r>
            <a:endParaRPr lang="en-US" altLang="ko-KR" sz="1600" spc="-120" dirty="0" smtClean="0">
              <a:solidFill>
                <a:srgbClr val="FF0000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텍스트</a:t>
            </a: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, CSV</a:t>
            </a:r>
            <a:r>
              <a:rPr lang="ko-KR" altLang="en-US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파일만 가능</a:t>
            </a:r>
            <a:r>
              <a:rPr lang="en-US" altLang="ko-KR" sz="1600" spc="-120" dirty="0" smtClean="0">
                <a:solidFill>
                  <a:srgbClr val="FF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lang="ko-KR" altLang="en-US" sz="1600" spc="-120" dirty="0" smtClean="0">
              <a:solidFill>
                <a:srgbClr val="FF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57158" y="3643314"/>
            <a:ext cx="2428892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549966" y="1181760"/>
            <a:ext cx="8094132" cy="4821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endParaRPr lang="ko-KR" altLang="en-US" sz="2000" spc="-120" dirty="0" smtClean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920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build="allAtOnce"/>
      <p:bldP spid="15" grpId="0" animBg="1"/>
      <p:bldP spid="16" grpId="0" animBg="1"/>
      <p:bldP spid="17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14583" t="22500" r="3959" b="59306"/>
          <a:stretch>
            <a:fillRect/>
          </a:stretch>
        </p:blipFill>
        <p:spPr bwMode="auto">
          <a:xfrm>
            <a:off x="1268185" y="1217931"/>
            <a:ext cx="7590095" cy="1220979"/>
          </a:xfrm>
          <a:prstGeom prst="rect">
            <a:avLst/>
          </a:prstGeom>
          <a:noFill/>
        </p:spPr>
      </p:pic>
      <p:pic>
        <p:nvPicPr>
          <p:cNvPr id="10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21562" t="40555" r="2396" b="41250"/>
          <a:stretch>
            <a:fillRect/>
          </a:stretch>
        </p:blipFill>
        <p:spPr bwMode="auto">
          <a:xfrm>
            <a:off x="1814919" y="2713609"/>
            <a:ext cx="7043362" cy="1869505"/>
          </a:xfrm>
          <a:prstGeom prst="rect">
            <a:avLst/>
          </a:prstGeom>
          <a:noFill/>
        </p:spPr>
      </p:pic>
      <p:pic>
        <p:nvPicPr>
          <p:cNvPr id="11" name="Picture 2" descr="C:\Users\onnoo design server\Desktop\미래부\21\1.png"/>
          <p:cNvPicPr>
            <a:picLocks noChangeAspect="1" noChangeArrowheads="1"/>
          </p:cNvPicPr>
          <p:nvPr/>
        </p:nvPicPr>
        <p:blipFill>
          <a:blip r:embed="rId2" cstate="print"/>
          <a:srcRect l="15416" t="58472" r="4688" b="23056"/>
          <a:stretch>
            <a:fillRect/>
          </a:stretch>
        </p:blipFill>
        <p:spPr bwMode="auto">
          <a:xfrm>
            <a:off x="1318259" y="4945533"/>
            <a:ext cx="7540021" cy="1026670"/>
          </a:xfrm>
          <a:prstGeom prst="rect">
            <a:avLst/>
          </a:prstGeom>
          <a:noFill/>
        </p:spPr>
      </p:pic>
      <p:pic>
        <p:nvPicPr>
          <p:cNvPr id="9219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3" cstate="print"/>
          <a:srcRect l="2708" t="22500" r="73750" b="60972"/>
          <a:stretch>
            <a:fillRect/>
          </a:stretch>
        </p:blipFill>
        <p:spPr bwMode="auto">
          <a:xfrm>
            <a:off x="247650" y="1479438"/>
            <a:ext cx="1466830" cy="631512"/>
          </a:xfrm>
          <a:prstGeom prst="rect">
            <a:avLst/>
          </a:prstGeom>
          <a:noFill/>
        </p:spPr>
      </p:pic>
      <p:pic>
        <p:nvPicPr>
          <p:cNvPr id="17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10000" t="41667" r="66771" b="43194"/>
          <a:stretch>
            <a:fillRect/>
          </a:stretch>
        </p:blipFill>
        <p:spPr bwMode="auto">
          <a:xfrm>
            <a:off x="914401" y="3186958"/>
            <a:ext cx="1371584" cy="962763"/>
          </a:xfrm>
          <a:prstGeom prst="rect">
            <a:avLst/>
          </a:prstGeom>
          <a:noFill/>
        </p:spPr>
      </p:pic>
      <p:pic>
        <p:nvPicPr>
          <p:cNvPr id="18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5" cstate="print"/>
          <a:srcRect l="3125" t="59028" r="73750" b="23889"/>
          <a:stretch>
            <a:fillRect/>
          </a:stretch>
        </p:blipFill>
        <p:spPr bwMode="auto">
          <a:xfrm>
            <a:off x="285720" y="5121394"/>
            <a:ext cx="1428760" cy="648248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1788773" y="1314600"/>
            <a:ext cx="6072230" cy="969496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전환 </a:t>
            </a:r>
            <a:r>
              <a:rPr lang="en-US" altLang="ko-KR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개선의견 수렴 및 보완</a:t>
            </a:r>
            <a:endParaRPr lang="en-US" altLang="ko-KR" sz="20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 - </a:t>
            </a:r>
            <a:r>
              <a:rPr lang="ko-KR" altLang="en-US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사용자 중심의 프로그램 개선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3287" y="1630070"/>
            <a:ext cx="197332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`14</a:t>
            </a:r>
            <a:r>
              <a:rPr lang="ko-KR" altLang="en-US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6~9</a:t>
            </a:r>
            <a:r>
              <a:rPr lang="ko-KR" altLang="en-US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304516" y="2855728"/>
            <a:ext cx="6839484" cy="1569660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확정 고시</a:t>
            </a:r>
            <a:endParaRPr lang="en-US" altLang="ko-KR" sz="20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 -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변경 분은 </a:t>
            </a:r>
            <a:r>
              <a:rPr lang="ko-KR" altLang="en-US" sz="16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조정고시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매월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를 통해 현행화</a:t>
            </a:r>
            <a:endParaRPr lang="en-US" altLang="ko-KR" sz="16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    ※ </a:t>
            </a:r>
            <a:r>
              <a:rPr lang="ko-KR" altLang="en-US" sz="1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인터넷우체국 회원가입 후 </a:t>
            </a:r>
            <a:r>
              <a:rPr lang="ko-KR" altLang="en-US" sz="12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메일링</a:t>
            </a:r>
            <a:r>
              <a:rPr lang="ko-KR" altLang="en-US" sz="1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서비스를 통해 고시 계획 등을 안내 받을 수 있음 </a:t>
            </a:r>
            <a:endParaRPr lang="en-US" altLang="ko-KR" sz="12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 -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기업의 개선의견을 반영한 새우편번호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DB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및 전환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무상제공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7568" y="5258344"/>
            <a:ext cx="164919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`15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8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 </a:t>
            </a:r>
            <a:r>
              <a:rPr lang="en-US" altLang="ko-KR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1</a:t>
            </a:r>
            <a:r>
              <a:rPr lang="ko-KR" altLang="en-US" sz="1600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일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83482" y="5003569"/>
            <a:ext cx="6689046" cy="800219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lang="ko-KR" altLang="en-US" sz="20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전면 시행</a:t>
            </a:r>
            <a:endParaRPr lang="en-US" altLang="ko-KR" sz="2000" dirty="0" smtClean="0">
              <a:solidFill>
                <a:srgbClr val="06386C"/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 - `15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년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8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월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1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일 접수되는 우편물부터 </a:t>
            </a:r>
            <a:r>
              <a:rPr lang="en-US" altLang="ko-KR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5</a:t>
            </a:r>
            <a:r>
              <a:rPr lang="ko-KR" altLang="en-US" sz="16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자리 우편번호 사용해야 함</a:t>
            </a:r>
          </a:p>
        </p:txBody>
      </p:sp>
      <p:pic>
        <p:nvPicPr>
          <p:cNvPr id="34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6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319648" y="407498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Ⅱ-6</a:t>
            </a:r>
            <a:endParaRPr lang="ko-KR" altLang="en-US" sz="2000" dirty="0" smtClean="0">
              <a:solidFill>
                <a:schemeClr val="bg1"/>
              </a:solidFill>
              <a:latin typeface="휴먼명조" pitchFamily="2" charset="-127"/>
              <a:ea typeface="휴먼명조" pitchFamily="2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00166" y="284911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향후 추진계획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62438" y="3450130"/>
            <a:ext cx="197332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`14</a:t>
            </a:r>
            <a:r>
              <a:rPr lang="ko-KR" altLang="en-US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년  </a:t>
            </a:r>
            <a:r>
              <a:rPr lang="en-US" altLang="ko-KR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12</a:t>
            </a:r>
            <a:r>
              <a:rPr lang="ko-KR" altLang="en-US" sz="1600" b="1" spc="-140" dirty="0" smtClean="0">
                <a:solidFill>
                  <a:schemeClr val="bg1"/>
                </a:solidFill>
                <a:latin typeface="인터파크고딕 B" charset="-127"/>
                <a:ea typeface="인터파크고딕 B" charset="-127"/>
              </a:rPr>
              <a:t>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nnoo design server\Desktop\미래부\3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43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onnoo design server\Desktop\미래부\3\3.png"/>
          <p:cNvPicPr>
            <a:picLocks noChangeAspect="1" noChangeArrowheads="1"/>
          </p:cNvPicPr>
          <p:nvPr/>
        </p:nvPicPr>
        <p:blipFill>
          <a:blip r:embed="rId3" cstate="print"/>
          <a:srcRect l="36667" t="48194"/>
          <a:stretch>
            <a:fillRect/>
          </a:stretch>
        </p:blipFill>
        <p:spPr bwMode="auto">
          <a:xfrm>
            <a:off x="3352800" y="3305175"/>
            <a:ext cx="5791200" cy="3552825"/>
          </a:xfrm>
          <a:prstGeom prst="rect">
            <a:avLst/>
          </a:prstGeom>
          <a:noFill/>
        </p:spPr>
      </p:pic>
      <p:pic>
        <p:nvPicPr>
          <p:cNvPr id="3077" name="Picture 5" descr="C:\Users\onnoo design server\Desktop\미래부\3\2.png"/>
          <p:cNvPicPr>
            <a:picLocks noChangeAspect="1" noChangeArrowheads="1"/>
          </p:cNvPicPr>
          <p:nvPr/>
        </p:nvPicPr>
        <p:blipFill>
          <a:blip r:embed="rId4" cstate="print"/>
          <a:srcRect r="17812" b="15694"/>
          <a:stretch>
            <a:fillRect/>
          </a:stretch>
        </p:blipFill>
        <p:spPr bwMode="auto">
          <a:xfrm>
            <a:off x="0" y="0"/>
            <a:ext cx="7515225" cy="5781675"/>
          </a:xfrm>
          <a:prstGeom prst="rect">
            <a:avLst/>
          </a:prstGeom>
          <a:noFill/>
        </p:spPr>
      </p:pic>
      <p:pic>
        <p:nvPicPr>
          <p:cNvPr id="8" name="Picture 4" descr="C:\Users\onnoo design server\Desktop\미래부\2\1.png"/>
          <p:cNvPicPr>
            <a:picLocks noChangeAspect="1" noChangeArrowheads="1"/>
          </p:cNvPicPr>
          <p:nvPr/>
        </p:nvPicPr>
        <p:blipFill>
          <a:blip r:embed="rId5" cstate="print"/>
          <a:srcRect l="30000" t="17593" r="11944" b="70740"/>
          <a:stretch>
            <a:fillRect/>
          </a:stretch>
        </p:blipFill>
        <p:spPr bwMode="auto">
          <a:xfrm>
            <a:off x="1449877" y="683899"/>
            <a:ext cx="7143768" cy="128588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450009" y="1105587"/>
            <a:ext cx="5786478" cy="58477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dirty="0" smtClean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안내 및 협조사항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51128" y="1073338"/>
            <a:ext cx="604318" cy="553998"/>
          </a:xfrm>
          <a:prstGeom prst="rect">
            <a:avLst/>
          </a:prstGeom>
        </p:spPr>
        <p:txBody>
          <a:bodyPr wrap="square" rtlCol="0" anchor="ctr" anchorCtr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en-US" altLang="ko-KR" sz="3000" b="1" dirty="0" smtClean="0">
                <a:solidFill>
                  <a:schemeClr val="bg1"/>
                </a:solidFill>
                <a:latin typeface="중간안상수체"/>
                <a:ea typeface="중간안상수체"/>
                <a:cs typeface="Adobe Arabic" pitchFamily="18" charset="-78"/>
              </a:rPr>
              <a:t>Ⅲ</a:t>
            </a:r>
            <a:endParaRPr lang="ko-KR" altLang="en-US" sz="3000" b="1" dirty="0">
              <a:solidFill>
                <a:schemeClr val="bg1"/>
              </a:solidFill>
              <a:latin typeface="Adobe Arabic" pitchFamily="18" charset="-78"/>
              <a:ea typeface="인터파크고딕 B" charset="-127"/>
              <a:cs typeface="Adobe Arabic" pitchFamily="18" charset="-78"/>
            </a:endParaRPr>
          </a:p>
        </p:txBody>
      </p:sp>
      <p:pic>
        <p:nvPicPr>
          <p:cNvPr id="10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07133" y="3870796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175687" y="4070818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Ⅲ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2945" y="4056213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주요 질의 안내</a:t>
            </a:r>
          </a:p>
        </p:txBody>
      </p:sp>
      <p:pic>
        <p:nvPicPr>
          <p:cNvPr id="25" name="Picture 2" descr="C:\Documents and Settings\syokim\바탕 화면\그림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310943" y="2466157"/>
            <a:ext cx="5604445" cy="775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2179497" y="2666179"/>
            <a:ext cx="92241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Ⅲ</a:t>
            </a:r>
            <a:r>
              <a:rPr lang="en-US" altLang="ko-KR" sz="16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16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56755" y="2651574"/>
            <a:ext cx="5440709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20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안내 및 협조사항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328115" y="407498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Ⅲ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-1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00166" y="284911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b="1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안내 및 협조사항</a:t>
            </a:r>
          </a:p>
        </p:txBody>
      </p:sp>
      <p:pic>
        <p:nvPicPr>
          <p:cNvPr id="19" name="Picture 26" descr="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99" y="1021501"/>
            <a:ext cx="9063801" cy="583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WordArt 87"/>
          <p:cNvSpPr>
            <a:spLocks noChangeArrowheads="1" noChangeShapeType="1" noTextEdit="1"/>
          </p:cNvSpPr>
          <p:nvPr/>
        </p:nvSpPr>
        <p:spPr bwMode="auto">
          <a:xfrm>
            <a:off x="137437" y="2223128"/>
            <a:ext cx="7860444" cy="1582157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</a:pPr>
            <a:r>
              <a:rPr lang="ko-KR" altLang="en-US" sz="14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endParaRPr lang="en-US" altLang="ko-KR" sz="1400" b="1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ko-KR" altLang="en-US" sz="14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우편물 구분감액 기준 등 정비 추진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 - 5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자리 새우편번호 체계에 맞게 구분감액 기준 등을 변경하는 사항을 추진 중임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 -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새우편번호 시행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(’15.8.1.)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전에 충분한 기간을 부여하여 구분감액 사항 등을 고시할 예정</a:t>
            </a:r>
            <a:endParaRPr lang="en-US" altLang="ko-KR" sz="1600" b="1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ko-KR" altLang="en-US" sz="1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새우편번호 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DB,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전환 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SW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조기 제공 목적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 -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기업체에서 실제 테스트가 가능한 프로그램을 사전에 제공함으로써 사용자가 필요로 하는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  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기능을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보완하기 위함임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(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개선의견  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postalcode@koreapost.go.kr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로 제출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ko-KR" altLang="en-US" sz="1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우편물에 올바른 도로명주소 표기 협조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-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우편물 자동구분장비의 </a:t>
            </a:r>
            <a:r>
              <a:rPr lang="ko-KR" altLang="en-US" sz="1600" kern="10" dirty="0" err="1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판독율을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높이기 위해서는 </a:t>
            </a: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5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행으로 기재 권장</a:t>
            </a:r>
            <a:endParaRPr lang="en-US" altLang="ko-KR" sz="1600" kern="1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latin typeface="인터파크고딕 B" charset="-127"/>
              <a:ea typeface="인터파크고딕 B" charset="-127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013176"/>
            <a:ext cx="770485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WordArt 87"/>
          <p:cNvSpPr>
            <a:spLocks noChangeArrowheads="1" noChangeShapeType="1" noTextEdit="1"/>
          </p:cNvSpPr>
          <p:nvPr/>
        </p:nvSpPr>
        <p:spPr bwMode="auto">
          <a:xfrm>
            <a:off x="121770" y="3573016"/>
            <a:ext cx="7860444" cy="669332"/>
          </a:xfrm>
          <a:prstGeom prst="rect">
            <a:avLst/>
          </a:prstGeom>
        </p:spPr>
        <p:txBody>
          <a:bodyPr wrap="none" lIns="56108" tIns="28054" rIns="56108" bIns="28054" spcCol="1104480" fromWordArt="1" anchor="ctr" anchorCtr="0"/>
          <a:lstStyle/>
          <a:p>
            <a:pPr>
              <a:lnSpc>
                <a:spcPts val="2761"/>
              </a:lnSpc>
            </a:pPr>
            <a:r>
              <a:rPr lang="ko-KR" altLang="en-US" sz="14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</a:t>
            </a:r>
            <a:endParaRPr lang="en-US" altLang="ko-KR" sz="1400" b="1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3306E"/>
                </a:solidFill>
                <a:latin typeface="HY울릉도B" pitchFamily="18" charset="-127"/>
                <a:ea typeface="HY울릉도B" pitchFamily="18" charset="-127"/>
              </a:rPr>
              <a:t>고객주소의 도로명주소 전환 및 도로명주소 사용 당부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rgbClr val="03306E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- 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제도 안착과 집배원 업무경감을 위해 참석업체의 적극적인 </a:t>
            </a:r>
            <a:r>
              <a:rPr lang="ko-KR" altLang="en-US" sz="1600" kern="10" dirty="0" err="1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도로명주소</a:t>
            </a:r>
            <a:r>
              <a:rPr lang="ko-KR" altLang="en-US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사용을 당부드림</a:t>
            </a:r>
            <a:endParaRPr lang="en-US" altLang="ko-KR" sz="16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ct val="150000"/>
              </a:lnSpc>
            </a:pPr>
            <a:endParaRPr lang="en-US" altLang="ko-KR" sz="1400" kern="10" dirty="0" smtClean="0">
              <a:ln w="9525">
                <a:noFill/>
                <a:round/>
                <a:headEnd/>
                <a:tailEnd/>
              </a:ln>
              <a:solidFill>
                <a:schemeClr val="accent1">
                  <a:lumMod val="50000"/>
                </a:schemeClr>
              </a:solidFill>
              <a:latin typeface="인터파크고딕 B" charset="-127"/>
              <a:ea typeface="인터파크고딕 B" charset="-127"/>
            </a:endParaRPr>
          </a:p>
          <a:p>
            <a:pPr>
              <a:lnSpc>
                <a:spcPts val="2761"/>
              </a:lnSpc>
            </a:pPr>
            <a:r>
              <a:rPr lang="en-US" altLang="ko-KR" sz="14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1">
                    <a:lumMod val="50000"/>
                  </a:schemeClr>
                </a:solidFill>
                <a:latin typeface="인터파크고딕 B" charset="-127"/>
                <a:ea typeface="인터파크고딕 B" charset="-127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2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311181" y="399031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Ⅲ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00166" y="284911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주요 질의사항 </a:t>
            </a:r>
          </a:p>
        </p:txBody>
      </p:sp>
      <p:pic>
        <p:nvPicPr>
          <p:cNvPr id="19" name="Picture 26" descr="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49" y="975781"/>
            <a:ext cx="9063801" cy="583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49" descr="19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1" y="1523857"/>
            <a:ext cx="7807746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73181" y="1520550"/>
            <a:ext cx="7472276" cy="82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  <a:buFontTx/>
              <a:buBlip>
                <a:blip r:embed="rId5"/>
              </a:buBlip>
            </a:pP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6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자리 현행 우편번호와 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자리 </a:t>
            </a:r>
            <a:r>
              <a:rPr kumimoji="0" lang="ko-KR" altLang="en-US" sz="1400" u="none" dirty="0" err="1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새우편번호가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의미하는 구역이 서로 달라 우편물</a:t>
            </a:r>
            <a:endParaRPr kumimoji="0" lang="en-US" altLang="ko-KR" sz="1400" u="none" dirty="0" smtClean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</a:pP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자동구분 및 배달업무 수행을 위해 병행 사용은 되지 않습니다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.</a:t>
            </a:r>
            <a:endParaRPr kumimoji="0" lang="ko-KR" altLang="en-US" sz="1400" u="none" dirty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8883" y="2370765"/>
            <a:ext cx="8170835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eaLnBrk="0" fontAlgn="auto" latinLnBrk="0" hangingPunct="0">
              <a:spcBef>
                <a:spcPts val="40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자리 </a:t>
            </a: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새우편번호는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2015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년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8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월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1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일부터 사용해야 하며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시행일 이전까지는 현행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6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자리</a:t>
            </a:r>
            <a:endParaRPr kumimoji="0" lang="en-US" altLang="ko-KR" sz="1400" u="none" dirty="0" smtClean="0">
              <a:solidFill>
                <a:schemeClr val="tx1">
                  <a:lumMod val="65000"/>
                  <a:lumOff val="3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  <a:p>
            <a:pPr marL="182563" indent="-182563" eaLnBrk="0" fontAlgn="auto" latinLnBrk="0" hangingPunct="0">
              <a:spcBef>
                <a:spcPts val="400"/>
              </a:spcBef>
              <a:spcAft>
                <a:spcPts val="0"/>
              </a:spcAft>
              <a:defRPr/>
            </a:pP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우편번호를 사용해야 합니다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.  </a:t>
            </a:r>
            <a:endParaRPr kumimoji="0" lang="ko-KR" altLang="en-US" sz="1400" u="none" dirty="0">
              <a:solidFill>
                <a:schemeClr val="tx1">
                  <a:lumMod val="65000"/>
                  <a:lumOff val="3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5" name="직사각형 12"/>
          <p:cNvSpPr>
            <a:spLocks noChangeArrowheads="1"/>
          </p:cNvSpPr>
          <p:nvPr/>
        </p:nvSpPr>
        <p:spPr bwMode="auto">
          <a:xfrm>
            <a:off x="799687" y="1194349"/>
            <a:ext cx="791571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defRPr/>
            </a:pPr>
            <a:r>
              <a:rPr kumimoji="0" lang="ko-KR" altLang="en-US" b="1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새우편번호는</a:t>
            </a:r>
            <a:r>
              <a:rPr kumimoji="0" lang="ko-KR" altLang="en-US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현행 </a:t>
            </a:r>
            <a:r>
              <a:rPr kumimoji="0" lang="en-US" altLang="ko-KR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6</a:t>
            </a:r>
            <a:r>
              <a:rPr kumimoji="0" lang="ko-KR" altLang="en-US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자리 우편번호와 병행 사용이</a:t>
            </a:r>
            <a:r>
              <a:rPr lang="en-US" altLang="ko-KR" b="1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ko-KR" altLang="en-US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가능 한가요</a:t>
            </a:r>
            <a:r>
              <a:rPr kumimoji="0" lang="en-US" altLang="ko-KR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?</a:t>
            </a:r>
            <a:endParaRPr kumimoji="0" lang="ko-KR" altLang="en-US" b="1" u="none" dirty="0">
              <a:gradFill>
                <a:gsLst>
                  <a:gs pos="0">
                    <a:srgbClr val="466FCA"/>
                  </a:gs>
                  <a:gs pos="100000">
                    <a:srgbClr val="081F60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16" name="그룹 66"/>
          <p:cNvGrpSpPr>
            <a:grpSpLocks/>
          </p:cNvGrpSpPr>
          <p:nvPr/>
        </p:nvGrpSpPr>
        <p:grpSpPr bwMode="auto">
          <a:xfrm>
            <a:off x="88900" y="1068687"/>
            <a:ext cx="708214" cy="585796"/>
            <a:chOff x="179388" y="133351"/>
            <a:chExt cx="719138" cy="706438"/>
          </a:xfrm>
        </p:grpSpPr>
        <p:pic>
          <p:nvPicPr>
            <p:cNvPr id="17" name="Picture 3" descr="육각면체-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388" y="133351"/>
              <a:ext cx="719138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352995" y="264255"/>
              <a:ext cx="500828" cy="35365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lIns="90000" tIns="46794" rIns="89988" bIns="46794">
              <a:spAutoFit/>
            </a:bodyPr>
            <a:lstStyle/>
            <a:p>
              <a:pPr marL="171450" indent="-171450" eaLnBrk="0" latinLnBrk="0" hangingPunct="0">
                <a:spcAft>
                  <a:spcPct val="20000"/>
                </a:spcAft>
                <a:buSzPct val="130000"/>
                <a:tabLst>
                  <a:tab pos="374650" algn="l"/>
                </a:tabLst>
                <a:defRPr/>
              </a:pPr>
              <a:r>
                <a:rPr kumimoji="0" lang="en-US" altLang="ko-KR" sz="1400" u="none" dirty="0">
                  <a:solidFill>
                    <a:schemeClr val="bg1"/>
                  </a:solidFill>
                  <a:latin typeface="인터파크고딕 B" charset="-127"/>
                  <a:ea typeface="인터파크고딕 B" charset="-127"/>
                </a:rPr>
                <a:t>1</a:t>
              </a:r>
            </a:p>
          </p:txBody>
        </p:sp>
      </p:grpSp>
      <p:pic>
        <p:nvPicPr>
          <p:cNvPr id="23" name="그림 49" descr="19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" y="3500438"/>
            <a:ext cx="9452889" cy="745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12"/>
          <p:cNvSpPr txBox="1">
            <a:spLocks noChangeArrowheads="1"/>
          </p:cNvSpPr>
          <p:nvPr/>
        </p:nvSpPr>
        <p:spPr bwMode="auto">
          <a:xfrm>
            <a:off x="414406" y="3500438"/>
            <a:ext cx="7586618" cy="82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  <a:buFontTx/>
              <a:buBlip>
                <a:blip r:embed="rId5"/>
              </a:buBlip>
            </a:pP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지번주소로도 </a:t>
            </a:r>
            <a:r>
              <a:rPr kumimoji="0" lang="ko-KR" altLang="en-US" sz="1400" u="none" dirty="0" err="1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검색 및 사용이 가능하며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지번주소로 우편물을 발송할</a:t>
            </a:r>
            <a:endParaRPr kumimoji="0" lang="en-US" altLang="ko-KR" sz="1400" u="none" dirty="0" smtClean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</a:pP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경우에도 접수 및 배달에는 문제가 없습니다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.</a:t>
            </a:r>
            <a:endParaRPr kumimoji="0" lang="ko-KR" altLang="en-US" sz="1400" u="none" dirty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7318" y="4357694"/>
            <a:ext cx="8061724" cy="574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eaLnBrk="0" fontAlgn="auto" latinLnBrk="0" hangingPunct="0">
              <a:spcBef>
                <a:spcPts val="40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다만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우정사업본부는 </a:t>
            </a: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전면사용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(`2014. 1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월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에 맞추어 우편물 구분 및 배달</a:t>
            </a:r>
            <a:endParaRPr kumimoji="0" lang="en-US" altLang="ko-KR" sz="1400" u="none" dirty="0" smtClean="0">
              <a:solidFill>
                <a:schemeClr val="tx1">
                  <a:lumMod val="65000"/>
                  <a:lumOff val="3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  <a:p>
            <a:pPr marL="182563" indent="-182563" eaLnBrk="0" fontAlgn="auto" latinLnBrk="0" hangingPunct="0">
              <a:spcBef>
                <a:spcPts val="400"/>
              </a:spcBef>
              <a:spcAft>
                <a:spcPts val="0"/>
              </a:spcAft>
              <a:defRPr/>
            </a:pP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효율화를 위해 </a:t>
            </a: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도로명주소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사용을 적극 권장합니다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.</a:t>
            </a:r>
            <a:endParaRPr kumimoji="0" lang="ko-KR" altLang="en-US" sz="1400" u="none" dirty="0">
              <a:solidFill>
                <a:schemeClr val="tx1">
                  <a:lumMod val="65000"/>
                  <a:lumOff val="3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6" name="직사각형 12"/>
          <p:cNvSpPr>
            <a:spLocks noChangeArrowheads="1"/>
          </p:cNvSpPr>
          <p:nvPr/>
        </p:nvSpPr>
        <p:spPr bwMode="auto">
          <a:xfrm>
            <a:off x="799655" y="3071810"/>
            <a:ext cx="655842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defRPr/>
            </a:pPr>
            <a:r>
              <a:rPr kumimoji="0" lang="ko-KR" altLang="en-US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시행 이후에는 도로명주소만 사용해야 하나요</a:t>
            </a:r>
            <a:r>
              <a:rPr kumimoji="0" lang="en-US" altLang="ko-KR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?</a:t>
            </a:r>
            <a:endParaRPr kumimoji="0" lang="ko-KR" altLang="en-US" u="none" dirty="0">
              <a:gradFill>
                <a:gsLst>
                  <a:gs pos="0">
                    <a:srgbClr val="466FCA"/>
                  </a:gs>
                  <a:gs pos="100000">
                    <a:srgbClr val="081F60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27" name="그룹 66"/>
          <p:cNvGrpSpPr>
            <a:grpSpLocks/>
          </p:cNvGrpSpPr>
          <p:nvPr/>
        </p:nvGrpSpPr>
        <p:grpSpPr bwMode="auto">
          <a:xfrm>
            <a:off x="111728" y="3000372"/>
            <a:ext cx="708214" cy="619125"/>
            <a:chOff x="179388" y="133351"/>
            <a:chExt cx="719138" cy="706438"/>
          </a:xfrm>
        </p:grpSpPr>
        <p:pic>
          <p:nvPicPr>
            <p:cNvPr id="28" name="Picture 3" descr="육각면체-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388" y="133351"/>
              <a:ext cx="719138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 Box 4"/>
            <p:cNvSpPr txBox="1">
              <a:spLocks noChangeArrowheads="1"/>
            </p:cNvSpPr>
            <p:nvPr/>
          </p:nvSpPr>
          <p:spPr bwMode="auto">
            <a:xfrm>
              <a:off x="341389" y="259060"/>
              <a:ext cx="500828" cy="35365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lIns="90000" tIns="46794" rIns="89988" bIns="46794">
              <a:spAutoFit/>
            </a:bodyPr>
            <a:lstStyle/>
            <a:p>
              <a:pPr marL="171450" indent="-171450" eaLnBrk="0" latinLnBrk="0" hangingPunct="0">
                <a:spcAft>
                  <a:spcPct val="20000"/>
                </a:spcAft>
                <a:buSzPct val="130000"/>
                <a:tabLst>
                  <a:tab pos="374650" algn="l"/>
                </a:tabLst>
                <a:defRPr/>
              </a:pPr>
              <a:r>
                <a:rPr kumimoji="0" lang="en-US" altLang="ko-KR" sz="1400" u="none" dirty="0" smtClean="0">
                  <a:solidFill>
                    <a:schemeClr val="bg1"/>
                  </a:solidFill>
                  <a:latin typeface="인터파크고딕 B" charset="-127"/>
                  <a:ea typeface="인터파크고딕 B" charset="-127"/>
                </a:rPr>
                <a:t>2</a:t>
              </a:r>
              <a:endParaRPr kumimoji="0" lang="en-US" altLang="ko-KR" sz="1400" u="none" dirty="0">
                <a:solidFill>
                  <a:schemeClr val="bg1"/>
                </a:solidFill>
                <a:latin typeface="인터파크고딕 B" charset="-127"/>
                <a:ea typeface="인터파크고딕 B" charset="-127"/>
              </a:endParaRPr>
            </a:p>
          </p:txBody>
        </p:sp>
      </p:grpSp>
      <p:sp>
        <p:nvSpPr>
          <p:cNvPr id="30" name="TextBox 12"/>
          <p:cNvSpPr txBox="1">
            <a:spLocks noChangeArrowheads="1"/>
          </p:cNvSpPr>
          <p:nvPr/>
        </p:nvSpPr>
        <p:spPr bwMode="auto">
          <a:xfrm>
            <a:off x="375879" y="5521024"/>
            <a:ext cx="8911029" cy="82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  <a:buFontTx/>
              <a:buBlip>
                <a:blip r:embed="rId5"/>
              </a:buBlip>
            </a:pPr>
            <a:r>
              <a:rPr lang="ko-KR" altLang="en-US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예외적인 경우</a:t>
            </a:r>
            <a:r>
              <a:rPr lang="en-US" altLang="ko-KR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신도시의 개발</a:t>
            </a:r>
            <a:r>
              <a:rPr lang="en-US" altLang="ko-KR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해안 매립 등 토지의 신규등록으로 구역번호가 폐지</a:t>
            </a:r>
            <a:r>
              <a:rPr lang="en-US" altLang="ko-KR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1400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변경될 수 있음</a:t>
            </a:r>
            <a:endParaRPr kumimoji="0" lang="en-US" altLang="ko-KR" sz="1400" u="none" dirty="0" smtClean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</a:pP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다만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변경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폐지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될 경우 현재 부여된 구역번호는 폐지하고 예비번호를 부여하여 다른 구역번호가 사용됨</a:t>
            </a:r>
            <a:endParaRPr kumimoji="0" lang="ko-KR" altLang="en-US" sz="1400" u="none" dirty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42672" y="6336046"/>
            <a:ext cx="74938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eaLnBrk="0" fontAlgn="auto" latinLnBrk="0" hangingPunct="0">
              <a:lnSpc>
                <a:spcPts val="2400"/>
              </a:lnSpc>
              <a:spcBef>
                <a:spcPts val="40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도로명주소법시행령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11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조의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7 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폐지된 구역번호는 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년간 사용할 수 없다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.</a:t>
            </a:r>
          </a:p>
        </p:txBody>
      </p:sp>
      <p:sp>
        <p:nvSpPr>
          <p:cNvPr id="32" name="직사각형 12"/>
          <p:cNvSpPr>
            <a:spLocks noChangeArrowheads="1"/>
          </p:cNvSpPr>
          <p:nvPr/>
        </p:nvSpPr>
        <p:spPr bwMode="auto">
          <a:xfrm>
            <a:off x="803465" y="5178677"/>
            <a:ext cx="655842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defRPr/>
            </a:pP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향후 </a:t>
            </a:r>
            <a:r>
              <a:rPr kumimoji="0" lang="ko-KR" altLang="en-US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새우편번호가</a:t>
            </a: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변경</a:t>
            </a:r>
            <a:r>
              <a:rPr kumimoji="0" lang="en-US" altLang="ko-KR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폐지되는 경우가 존재하는지</a:t>
            </a:r>
            <a:r>
              <a:rPr kumimoji="0" lang="en-US" altLang="ko-KR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?</a:t>
            </a:r>
            <a:endParaRPr kumimoji="0" lang="ko-KR" altLang="en-US" u="none" dirty="0">
              <a:gradFill>
                <a:gsLst>
                  <a:gs pos="0">
                    <a:srgbClr val="466FCA"/>
                  </a:gs>
                  <a:gs pos="100000">
                    <a:srgbClr val="081F60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33" name="그룹 66"/>
          <p:cNvGrpSpPr>
            <a:grpSpLocks/>
          </p:cNvGrpSpPr>
          <p:nvPr/>
        </p:nvGrpSpPr>
        <p:grpSpPr bwMode="auto">
          <a:xfrm>
            <a:off x="92678" y="5075874"/>
            <a:ext cx="708214" cy="619125"/>
            <a:chOff x="179388" y="133351"/>
            <a:chExt cx="719138" cy="706438"/>
          </a:xfrm>
        </p:grpSpPr>
        <p:pic>
          <p:nvPicPr>
            <p:cNvPr id="35" name="Picture 3" descr="육각면체-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388" y="133351"/>
              <a:ext cx="719138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 Box 4"/>
            <p:cNvSpPr txBox="1">
              <a:spLocks noChangeArrowheads="1"/>
            </p:cNvSpPr>
            <p:nvPr/>
          </p:nvSpPr>
          <p:spPr bwMode="auto">
            <a:xfrm>
              <a:off x="341389" y="259060"/>
              <a:ext cx="500828" cy="35365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lIns="90000" tIns="46794" rIns="89988" bIns="46794">
              <a:spAutoFit/>
            </a:bodyPr>
            <a:lstStyle/>
            <a:p>
              <a:pPr marL="171450" indent="-171450" eaLnBrk="0" latinLnBrk="0" hangingPunct="0">
                <a:spcAft>
                  <a:spcPct val="20000"/>
                </a:spcAft>
                <a:buSzPct val="130000"/>
                <a:tabLst>
                  <a:tab pos="374650" algn="l"/>
                </a:tabLst>
                <a:defRPr/>
              </a:pPr>
              <a:r>
                <a:rPr lang="en-US" altLang="ko-KR" sz="1400" dirty="0" smtClean="0">
                  <a:solidFill>
                    <a:schemeClr val="bg1"/>
                  </a:solidFill>
                  <a:latin typeface="인터파크고딕 B" charset="-127"/>
                  <a:ea typeface="인터파크고딕 B" charset="-127"/>
                </a:rPr>
                <a:t>3</a:t>
              </a:r>
              <a:endParaRPr kumimoji="0" lang="en-US" altLang="ko-KR" sz="1400" u="none" dirty="0">
                <a:solidFill>
                  <a:schemeClr val="bg1"/>
                </a:solidFill>
                <a:latin typeface="인터파크고딕 B" charset="-127"/>
                <a:ea typeface="인터파크고딕 B" charset="-127"/>
              </a:endParaRPr>
            </a:p>
          </p:txBody>
        </p:sp>
      </p:grpSp>
      <p:pic>
        <p:nvPicPr>
          <p:cNvPr id="37" name="그림 49" descr="19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2140"/>
            <a:ext cx="6500826" cy="745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그림 49" descr="199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214950"/>
            <a:ext cx="7858180" cy="7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-6662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" name="Picture 2" descr="C:\Users\onnoo design server\Desktop\미래부\15\1.png"/>
          <p:cNvPicPr>
            <a:picLocks noChangeAspect="1" noChangeArrowheads="1"/>
          </p:cNvPicPr>
          <p:nvPr/>
        </p:nvPicPr>
        <p:blipFill>
          <a:blip r:embed="rId3" cstate="print"/>
          <a:srcRect t="5000" r="83750" b="85694"/>
          <a:stretch>
            <a:fillRect/>
          </a:stretch>
        </p:blipFill>
        <p:spPr bwMode="auto">
          <a:xfrm>
            <a:off x="0" y="156756"/>
            <a:ext cx="1485900" cy="857256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311181" y="399031"/>
            <a:ext cx="92241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Ⅲ</a:t>
            </a:r>
            <a:r>
              <a:rPr lang="en-US" altLang="ko-KR" sz="2000" dirty="0" smtClean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-2</a:t>
            </a:r>
            <a:endParaRPr lang="ko-KR" altLang="en-US" sz="2000" dirty="0" smtClean="0">
              <a:solidFill>
                <a:schemeClr val="bg1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00166" y="284911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ko-KR" altLang="en-US" sz="3200" spc="-140" dirty="0" smtClean="0">
                <a:solidFill>
                  <a:srgbClr val="1F376E"/>
                </a:solidFill>
                <a:effectLst>
                  <a:outerShdw blurRad="63500" sx="102000" sy="102000" algn="ctr" rotWithShape="0">
                    <a:schemeClr val="bg1"/>
                  </a:outerShdw>
                </a:effectLst>
                <a:latin typeface="HY울릉도B" pitchFamily="18" charset="-127"/>
                <a:ea typeface="HY울릉도B" pitchFamily="18" charset="-127"/>
              </a:rPr>
              <a:t>주요 질의사항 </a:t>
            </a:r>
          </a:p>
        </p:txBody>
      </p:sp>
      <p:pic>
        <p:nvPicPr>
          <p:cNvPr id="19" name="Picture 26" descr="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21501"/>
            <a:ext cx="9063801" cy="583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49" descr="199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0175"/>
            <a:ext cx="9143999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73181" y="1520550"/>
            <a:ext cx="7472276" cy="38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  <a:buFontTx/>
              <a:buBlip>
                <a:blip r:embed="rId5"/>
              </a:buBlip>
            </a:pPr>
            <a:r>
              <a:rPr kumimoji="0" lang="ko-KR" altLang="en-US" sz="1400" u="none" dirty="0" err="1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일련번호 등을 별도로 관리하지 않습니다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.</a:t>
            </a:r>
            <a:endParaRPr kumimoji="0" lang="ko-KR" altLang="en-US" sz="1400" u="none" dirty="0">
              <a:solidFill>
                <a:srgbClr val="0066CC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7318" y="1928802"/>
            <a:ext cx="81708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eaLnBrk="0" fontAlgn="auto" latinLnBrk="0" hangingPunct="0">
              <a:spcBef>
                <a:spcPts val="40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및 일련번호는 우편물 구분 효율화를 위해 관리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운영되어 왔지만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 시행 이후에는 </a:t>
            </a:r>
            <a:r>
              <a:rPr kumimoji="0" lang="ko-KR" altLang="en-US" sz="1400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,  </a:t>
            </a:r>
            <a:r>
              <a:rPr kumimoji="0" lang="ko-KR" altLang="en-US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일련번호는 별도 관리 및 제공하지 않습니다</a:t>
            </a:r>
            <a:r>
              <a:rPr kumimoji="0" lang="en-US" altLang="ko-KR" sz="1400" u="non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B" pitchFamily="18" charset="-127"/>
                <a:ea typeface="HY울릉도B" pitchFamily="18" charset="-127"/>
              </a:rPr>
              <a:t>. </a:t>
            </a:r>
            <a:endParaRPr kumimoji="0" lang="ko-KR" altLang="en-US" sz="1400" u="none" dirty="0">
              <a:solidFill>
                <a:schemeClr val="tx1">
                  <a:lumMod val="65000"/>
                  <a:lumOff val="3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5" name="직사각형 12"/>
          <p:cNvSpPr>
            <a:spLocks noChangeArrowheads="1"/>
          </p:cNvSpPr>
          <p:nvPr/>
        </p:nvSpPr>
        <p:spPr bwMode="auto">
          <a:xfrm>
            <a:off x="799687" y="1194349"/>
            <a:ext cx="8201469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defRPr/>
            </a:pPr>
            <a:r>
              <a:rPr kumimoji="0" lang="ko-KR" altLang="en-US" b="1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시행 시 </a:t>
            </a:r>
            <a:r>
              <a:rPr kumimoji="0" lang="ko-KR" altLang="en-US" b="1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다량배달처</a:t>
            </a:r>
            <a:r>
              <a:rPr kumimoji="0" lang="en-US" altLang="ko-KR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0" lang="ko-KR" altLang="en-US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일련번호의 관리여부</a:t>
            </a:r>
            <a:r>
              <a:rPr kumimoji="0" lang="en-US" altLang="ko-KR" b="1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?</a:t>
            </a:r>
            <a:endParaRPr kumimoji="0" lang="ko-KR" altLang="en-US" b="1" u="none" dirty="0">
              <a:gradFill>
                <a:gsLst>
                  <a:gs pos="0">
                    <a:srgbClr val="466FCA"/>
                  </a:gs>
                  <a:gs pos="100000">
                    <a:srgbClr val="081F60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2" name="그룹 66"/>
          <p:cNvGrpSpPr>
            <a:grpSpLocks/>
          </p:cNvGrpSpPr>
          <p:nvPr/>
        </p:nvGrpSpPr>
        <p:grpSpPr bwMode="auto">
          <a:xfrm>
            <a:off x="88900" y="1068687"/>
            <a:ext cx="708214" cy="585796"/>
            <a:chOff x="179388" y="133351"/>
            <a:chExt cx="719138" cy="706438"/>
          </a:xfrm>
        </p:grpSpPr>
        <p:pic>
          <p:nvPicPr>
            <p:cNvPr id="17" name="Picture 3" descr="육각면체-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388" y="133351"/>
              <a:ext cx="719138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352995" y="264255"/>
              <a:ext cx="500828" cy="37377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lIns="90000" tIns="46794" rIns="89988" bIns="46794">
              <a:spAutoFit/>
            </a:bodyPr>
            <a:lstStyle/>
            <a:p>
              <a:pPr marL="171450" indent="-171450" eaLnBrk="0" latinLnBrk="0" hangingPunct="0">
                <a:spcAft>
                  <a:spcPct val="20000"/>
                </a:spcAft>
                <a:buSzPct val="130000"/>
                <a:tabLst>
                  <a:tab pos="374650" algn="l"/>
                </a:tabLst>
                <a:defRPr/>
              </a:pPr>
              <a:r>
                <a:rPr kumimoji="0" lang="en-US" altLang="ko-KR" sz="1400" u="none" dirty="0" smtClean="0">
                  <a:solidFill>
                    <a:schemeClr val="bg1"/>
                  </a:solidFill>
                  <a:latin typeface="인터파크고딕 B" charset="-127"/>
                  <a:ea typeface="인터파크고딕 B" charset="-127"/>
                </a:rPr>
                <a:t>4</a:t>
              </a:r>
              <a:endParaRPr kumimoji="0" lang="en-US" altLang="ko-KR" sz="1400" u="none" dirty="0">
                <a:solidFill>
                  <a:schemeClr val="bg1"/>
                </a:solidFill>
                <a:latin typeface="인터파크고딕 B" charset="-127"/>
                <a:ea typeface="인터파크고딕 B" charset="-127"/>
              </a:endParaRPr>
            </a:p>
          </p:txBody>
        </p:sp>
      </p:grpSp>
      <p:grpSp>
        <p:nvGrpSpPr>
          <p:cNvPr id="3" name="그룹 66"/>
          <p:cNvGrpSpPr>
            <a:grpSpLocks/>
          </p:cNvGrpSpPr>
          <p:nvPr/>
        </p:nvGrpSpPr>
        <p:grpSpPr bwMode="auto">
          <a:xfrm>
            <a:off x="111728" y="2809875"/>
            <a:ext cx="708214" cy="619125"/>
            <a:chOff x="179388" y="133351"/>
            <a:chExt cx="719138" cy="706438"/>
          </a:xfrm>
        </p:grpSpPr>
        <p:pic>
          <p:nvPicPr>
            <p:cNvPr id="28" name="Picture 3" descr="육각면체-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388" y="133351"/>
              <a:ext cx="719138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 Box 4"/>
            <p:cNvSpPr txBox="1">
              <a:spLocks noChangeArrowheads="1"/>
            </p:cNvSpPr>
            <p:nvPr/>
          </p:nvSpPr>
          <p:spPr bwMode="auto">
            <a:xfrm>
              <a:off x="341389" y="259060"/>
              <a:ext cx="500828" cy="35365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lIns="90000" tIns="46794" rIns="89988" bIns="46794">
              <a:spAutoFit/>
            </a:bodyPr>
            <a:lstStyle/>
            <a:p>
              <a:pPr marL="171450" indent="-171450" eaLnBrk="0" latinLnBrk="0" hangingPunct="0">
                <a:spcAft>
                  <a:spcPct val="20000"/>
                </a:spcAft>
                <a:buSzPct val="130000"/>
                <a:tabLst>
                  <a:tab pos="374650" algn="l"/>
                </a:tabLst>
                <a:defRPr/>
              </a:pPr>
              <a:r>
                <a:rPr kumimoji="0" lang="en-US" altLang="ko-KR" sz="1400" u="none" dirty="0" smtClean="0">
                  <a:solidFill>
                    <a:schemeClr val="bg1"/>
                  </a:solidFill>
                  <a:latin typeface="인터파크고딕 B" charset="-127"/>
                  <a:ea typeface="인터파크고딕 B" charset="-127"/>
                </a:rPr>
                <a:t>5</a:t>
              </a:r>
              <a:endParaRPr kumimoji="0" lang="en-US" altLang="ko-KR" sz="1400" u="none" dirty="0">
                <a:solidFill>
                  <a:schemeClr val="bg1"/>
                </a:solidFill>
                <a:latin typeface="인터파크고딕 B" charset="-127"/>
                <a:ea typeface="인터파크고딕 B" charset="-127"/>
              </a:endParaRPr>
            </a:p>
          </p:txBody>
        </p:sp>
      </p:grpSp>
      <p:sp>
        <p:nvSpPr>
          <p:cNvPr id="32" name="직사각형 12"/>
          <p:cNvSpPr>
            <a:spLocks noChangeArrowheads="1"/>
          </p:cNvSpPr>
          <p:nvPr/>
        </p:nvSpPr>
        <p:spPr bwMode="auto">
          <a:xfrm>
            <a:off x="785786" y="2873054"/>
            <a:ext cx="7572428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defRPr/>
            </a:pPr>
            <a:r>
              <a:rPr kumimoji="0" lang="ko-KR" altLang="en-US" u="none" dirty="0" err="1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전환 </a:t>
            </a:r>
            <a:r>
              <a:rPr kumimoji="0" lang="en-US" altLang="ko-KR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S/W</a:t>
            </a:r>
            <a:r>
              <a:rPr kumimoji="0" lang="ko-KR" altLang="en-US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로</a:t>
            </a:r>
            <a:r>
              <a:rPr lang="ko-KR" altLang="en-US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 우편번호</a:t>
            </a:r>
            <a:r>
              <a:rPr lang="en-US" altLang="ko-KR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6</a:t>
            </a:r>
            <a:r>
              <a:rPr lang="ko-KR" altLang="en-US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자리 </a:t>
            </a:r>
            <a:r>
              <a:rPr lang="en-US" altLang="ko-KR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5</a:t>
            </a:r>
            <a:r>
              <a:rPr lang="ko-KR" altLang="en-US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자리로 변경 가능한지 </a:t>
            </a:r>
            <a:r>
              <a:rPr kumimoji="0" lang="en-US" altLang="ko-KR" u="none" dirty="0" smtClean="0">
                <a:gradFill>
                  <a:gsLst>
                    <a:gs pos="0">
                      <a:srgbClr val="466FCA"/>
                    </a:gs>
                    <a:gs pos="100000">
                      <a:srgbClr val="081F60"/>
                    </a:gs>
                  </a:gsLst>
                  <a:lin ang="5400000" scaled="0"/>
                </a:gradFill>
                <a:latin typeface="HY울릉도B" pitchFamily="18" charset="-127"/>
                <a:ea typeface="HY울릉도B" pitchFamily="18" charset="-127"/>
              </a:rPr>
              <a:t>?</a:t>
            </a:r>
            <a:endParaRPr kumimoji="0" lang="ko-KR" altLang="en-US" u="none" dirty="0">
              <a:gradFill>
                <a:gsLst>
                  <a:gs pos="0">
                    <a:srgbClr val="466FCA"/>
                  </a:gs>
                  <a:gs pos="100000">
                    <a:srgbClr val="081F60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0" name="TextBox 12"/>
          <p:cNvSpPr txBox="1">
            <a:spLocks noChangeArrowheads="1"/>
          </p:cNvSpPr>
          <p:nvPr/>
        </p:nvSpPr>
        <p:spPr bwMode="auto">
          <a:xfrm>
            <a:off x="375879" y="3358550"/>
            <a:ext cx="8588609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95263" indent="-195263" eaLnBrk="0" latinLnBrk="0" hangingPunct="0">
              <a:lnSpc>
                <a:spcPts val="2700"/>
              </a:lnSpc>
              <a:spcBef>
                <a:spcPts val="300"/>
              </a:spcBef>
              <a:buSzPct val="85000"/>
              <a:buFontTx/>
              <a:buBlip>
                <a:blip r:embed="rId5"/>
              </a:buBlip>
            </a:pP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현행 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6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자리 우편번호와 </a:t>
            </a:r>
            <a:r>
              <a:rPr kumimoji="0" lang="ko-KR" altLang="en-US" sz="1400" u="none" dirty="0" err="1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새우편번호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5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자리는 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1:1</a:t>
            </a:r>
            <a:r>
              <a:rPr kumimoji="0" lang="ko-KR" altLang="en-US" sz="1400" u="none" dirty="0" err="1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매칭</a:t>
            </a:r>
            <a:r>
              <a:rPr kumimoji="0" lang="ko-KR" altLang="en-US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 관계가 아니므로 우편번호로만 자동 변환은 불가능합니다</a:t>
            </a:r>
            <a:r>
              <a:rPr kumimoji="0" lang="en-US" altLang="ko-KR" sz="1400" u="none" dirty="0" smtClean="0">
                <a:solidFill>
                  <a:srgbClr val="0066CC"/>
                </a:solidFill>
                <a:latin typeface="HY울릉도B" pitchFamily="18" charset="-127"/>
                <a:ea typeface="HY울릉도B" pitchFamily="18" charset="-127"/>
              </a:rPr>
              <a:t>.</a:t>
            </a:r>
          </a:p>
        </p:txBody>
      </p:sp>
      <p:pic>
        <p:nvPicPr>
          <p:cNvPr id="33" name="그림 49" descr="199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6124"/>
            <a:ext cx="914400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21845</TotalTime>
  <Words>1696</Words>
  <Application>Microsoft Office PowerPoint</Application>
  <PresentationFormat>화면 슬라이드 쇼(4:3)</PresentationFormat>
  <Paragraphs>342</Paragraphs>
  <Slides>23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43" baseType="lpstr">
      <vt:lpstr>굴림</vt:lpstr>
      <vt:lpstr>Arial</vt:lpstr>
      <vt:lpstr>HY울릉도B</vt:lpstr>
      <vt:lpstr>맑은 고딕</vt:lpstr>
      <vt:lpstr>HY수평선M</vt:lpstr>
      <vt:lpstr>Adobe Arabic</vt:lpstr>
      <vt:lpstr>인터파크고딕 B</vt:lpstr>
      <vt:lpstr>휴먼명조</vt:lpstr>
      <vt:lpstr>-웹윤고딕140</vt:lpstr>
      <vt:lpstr>HY헤드라인M</vt:lpstr>
      <vt:lpstr>산돌고딕B</vt:lpstr>
      <vt:lpstr>Wingdings</vt:lpstr>
      <vt:lpstr>휴먼모음T</vt:lpstr>
      <vt:lpstr>HY견고딕</vt:lpstr>
      <vt:lpstr>HY각헤드라인M</vt:lpstr>
      <vt:lpstr>나눔고딕</vt:lpstr>
      <vt:lpstr>Monotype Sorts</vt:lpstr>
      <vt:lpstr>중간안상수체</vt:lpstr>
      <vt:lpstr>Office 테마</vt:lpstr>
      <vt:lpstr>Worksheet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교과부</dc:creator>
  <cp:lastModifiedBy>USER</cp:lastModifiedBy>
  <cp:revision>2962</cp:revision>
  <cp:lastPrinted>2013-04-13T07:38:00Z</cp:lastPrinted>
  <dcterms:created xsi:type="dcterms:W3CDTF">2011-06-14T05:00:11Z</dcterms:created>
  <dcterms:modified xsi:type="dcterms:W3CDTF">2014-04-30T07:35:03Z</dcterms:modified>
</cp:coreProperties>
</file>